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1"/>
  </p:sldMasterIdLst>
  <p:notesMasterIdLst>
    <p:notesMasterId r:id="rId23"/>
  </p:notesMasterIdLst>
  <p:sldIdLst>
    <p:sldId id="301" r:id="rId2"/>
    <p:sldId id="353" r:id="rId3"/>
    <p:sldId id="355" r:id="rId4"/>
    <p:sldId id="357" r:id="rId5"/>
    <p:sldId id="354" r:id="rId6"/>
    <p:sldId id="358" r:id="rId7"/>
    <p:sldId id="369" r:id="rId8"/>
    <p:sldId id="361" r:id="rId9"/>
    <p:sldId id="360" r:id="rId10"/>
    <p:sldId id="368" r:id="rId11"/>
    <p:sldId id="359" r:id="rId12"/>
    <p:sldId id="362" r:id="rId13"/>
    <p:sldId id="363" r:id="rId14"/>
    <p:sldId id="364" r:id="rId15"/>
    <p:sldId id="365" r:id="rId16"/>
    <p:sldId id="366" r:id="rId17"/>
    <p:sldId id="373" r:id="rId18"/>
    <p:sldId id="370" r:id="rId19"/>
    <p:sldId id="371" r:id="rId20"/>
    <p:sldId id="372" r:id="rId21"/>
    <p:sldId id="367"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28"/>
    <p:restoredTop sz="94558"/>
  </p:normalViewPr>
  <p:slideViewPr>
    <p:cSldViewPr snapToGrid="0" snapToObjects="1">
      <p:cViewPr varScale="1">
        <p:scale>
          <a:sx n="121" d="100"/>
          <a:sy n="121" d="100"/>
        </p:scale>
        <p:origin x="65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DFFAAF-637E-6C4B-ABAA-3A1562AF35C1}" type="datetimeFigureOut">
              <a:rPr kumimoji="1" lang="zh-CN" altLang="en-US" smtClean="0"/>
              <a:t>2024/6/7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4D8811-1FCC-AF4F-ACB8-EACFA6C7868D}" type="slidenum">
              <a:rPr kumimoji="1" lang="zh-CN" altLang="en-US" smtClean="0"/>
              <a:t>‹#›</a:t>
            </a:fld>
            <a:endParaRPr kumimoji="1" lang="zh-CN" altLang="en-US"/>
          </a:p>
        </p:txBody>
      </p:sp>
    </p:spTree>
    <p:extLst>
      <p:ext uri="{BB962C8B-B14F-4D97-AF65-F5344CB8AC3E}">
        <p14:creationId xmlns:p14="http://schemas.microsoft.com/office/powerpoint/2010/main" val="2258034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9F4D8811-1FCC-AF4F-ACB8-EACFA6C7868D}" type="slidenum">
              <a:rPr kumimoji="1" lang="zh-CN" altLang="en-US" smtClean="0"/>
              <a:t>19</a:t>
            </a:fld>
            <a:endParaRPr kumimoji="1" lang="zh-CN" altLang="en-US"/>
          </a:p>
        </p:txBody>
      </p:sp>
    </p:spTree>
    <p:extLst>
      <p:ext uri="{BB962C8B-B14F-4D97-AF65-F5344CB8AC3E}">
        <p14:creationId xmlns:p14="http://schemas.microsoft.com/office/powerpoint/2010/main" val="16867559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248897-62D1-7A42-A1EB-A14EF9FB1ACB}"/>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F5BEA57A-4905-A148-B473-774CF488B4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4F9B1B6B-1F1F-FA4D-B147-33D54E195D02}"/>
              </a:ext>
            </a:extLst>
          </p:cNvPr>
          <p:cNvSpPr>
            <a:spLocks noGrp="1"/>
          </p:cNvSpPr>
          <p:nvPr>
            <p:ph type="dt" sz="half" idx="10"/>
          </p:nvPr>
        </p:nvSpPr>
        <p:spPr/>
        <p:txBody>
          <a:bodyPr/>
          <a:lstStyle/>
          <a:p>
            <a:fld id="{AA30B9BA-234E-9240-BCA1-560DDE9D3116}" type="datetimeFigureOut">
              <a:rPr kumimoji="1" lang="zh-CN" altLang="en-US" smtClean="0"/>
              <a:t>2024/6/7</a:t>
            </a:fld>
            <a:endParaRPr kumimoji="1" lang="zh-CN" altLang="en-US"/>
          </a:p>
        </p:txBody>
      </p:sp>
      <p:sp>
        <p:nvSpPr>
          <p:cNvPr id="5" name="页脚占位符 4">
            <a:extLst>
              <a:ext uri="{FF2B5EF4-FFF2-40B4-BE49-F238E27FC236}">
                <a16:creationId xmlns:a16="http://schemas.microsoft.com/office/drawing/2014/main" id="{EF0B8AD3-1D73-AD44-9224-EB00C42EB54D}"/>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E0523DB8-DE0C-A640-929E-56A90A0702B8}"/>
              </a:ext>
            </a:extLst>
          </p:cNvPr>
          <p:cNvSpPr>
            <a:spLocks noGrp="1"/>
          </p:cNvSpPr>
          <p:nvPr>
            <p:ph type="sldNum" sz="quarter" idx="12"/>
          </p:nvPr>
        </p:nvSpPr>
        <p:spPr/>
        <p:txBody>
          <a:body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563813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BDA7C9-3D0F-2047-A8A9-43BA08549CB0}"/>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E7420A9C-FA2F-C042-8232-02F3E3B182B2}"/>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7B3C24C5-6DC8-1445-B49E-E69C9CD1F652}"/>
              </a:ext>
            </a:extLst>
          </p:cNvPr>
          <p:cNvSpPr>
            <a:spLocks noGrp="1"/>
          </p:cNvSpPr>
          <p:nvPr>
            <p:ph type="dt" sz="half" idx="10"/>
          </p:nvPr>
        </p:nvSpPr>
        <p:spPr/>
        <p:txBody>
          <a:bodyPr/>
          <a:lstStyle/>
          <a:p>
            <a:fld id="{AA30B9BA-234E-9240-BCA1-560DDE9D3116}" type="datetimeFigureOut">
              <a:rPr kumimoji="1" lang="zh-CN" altLang="en-US" smtClean="0"/>
              <a:t>2024/6/7</a:t>
            </a:fld>
            <a:endParaRPr kumimoji="1" lang="zh-CN" altLang="en-US"/>
          </a:p>
        </p:txBody>
      </p:sp>
      <p:sp>
        <p:nvSpPr>
          <p:cNvPr id="5" name="页脚占位符 4">
            <a:extLst>
              <a:ext uri="{FF2B5EF4-FFF2-40B4-BE49-F238E27FC236}">
                <a16:creationId xmlns:a16="http://schemas.microsoft.com/office/drawing/2014/main" id="{4E3F02A1-8D1F-B74C-9DCC-EBBFE063720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E7B94AB-3EBC-F24A-AAFB-2775186D2ADE}"/>
              </a:ext>
            </a:extLst>
          </p:cNvPr>
          <p:cNvSpPr>
            <a:spLocks noGrp="1"/>
          </p:cNvSpPr>
          <p:nvPr>
            <p:ph type="sldNum" sz="quarter" idx="12"/>
          </p:nvPr>
        </p:nvSpPr>
        <p:spPr/>
        <p:txBody>
          <a:body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2723026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A292C52-4478-3346-B4FD-D66A4ED8002D}"/>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7A66E7A3-83EC-4841-BD41-5C5555113E7D}"/>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D36CA2F-34B3-8248-A1C3-F08155BDECDD}"/>
              </a:ext>
            </a:extLst>
          </p:cNvPr>
          <p:cNvSpPr>
            <a:spLocks noGrp="1"/>
          </p:cNvSpPr>
          <p:nvPr>
            <p:ph type="dt" sz="half" idx="10"/>
          </p:nvPr>
        </p:nvSpPr>
        <p:spPr/>
        <p:txBody>
          <a:bodyPr/>
          <a:lstStyle/>
          <a:p>
            <a:fld id="{AA30B9BA-234E-9240-BCA1-560DDE9D3116}" type="datetimeFigureOut">
              <a:rPr kumimoji="1" lang="zh-CN" altLang="en-US" smtClean="0"/>
              <a:t>2024/6/7</a:t>
            </a:fld>
            <a:endParaRPr kumimoji="1" lang="zh-CN" altLang="en-US"/>
          </a:p>
        </p:txBody>
      </p:sp>
      <p:sp>
        <p:nvSpPr>
          <p:cNvPr id="5" name="页脚占位符 4">
            <a:extLst>
              <a:ext uri="{FF2B5EF4-FFF2-40B4-BE49-F238E27FC236}">
                <a16:creationId xmlns:a16="http://schemas.microsoft.com/office/drawing/2014/main" id="{2196F3A1-09D7-5C4B-A93D-72A148AFBFAE}"/>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36FFFC60-0E5C-DD4B-AA78-36B492C0C2DB}"/>
              </a:ext>
            </a:extLst>
          </p:cNvPr>
          <p:cNvSpPr>
            <a:spLocks noGrp="1"/>
          </p:cNvSpPr>
          <p:nvPr>
            <p:ph type="sldNum" sz="quarter" idx="12"/>
          </p:nvPr>
        </p:nvSpPr>
        <p:spPr/>
        <p:txBody>
          <a:body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15419712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封面样式一">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1"/>
            <a:ext cx="12192000" cy="4829695"/>
          </a:xfrm>
        </p:spPr>
        <p:txBody>
          <a:bodyPr rtlCol="0">
            <a:normAutofit/>
          </a:bodyPr>
          <a:lstStyle>
            <a:lvl1pPr marL="0" indent="0">
              <a:buNone/>
              <a:defRPr sz="2000">
                <a:latin typeface="微软雅黑" panose="020B0503020204020204" pitchFamily="34" charset="-122"/>
                <a:ea typeface="微软雅黑" panose="020B0503020204020204" pitchFamily="34" charset="-122"/>
              </a:defRPr>
            </a:lvl1pPr>
          </a:lstStyle>
          <a:p>
            <a:pPr lvl="0"/>
            <a:r>
              <a:rPr lang="en-US" altLang="zh-CN" noProof="0"/>
              <a:t>Drag picture to placeholder or click icon to add</a:t>
            </a:r>
            <a:endParaRPr lang="zh-CN" altLang="en-US" noProof="0"/>
          </a:p>
        </p:txBody>
      </p:sp>
      <p:sp>
        <p:nvSpPr>
          <p:cNvPr id="2" name="Title 1"/>
          <p:cNvSpPr>
            <a:spLocks noGrp="1"/>
          </p:cNvSpPr>
          <p:nvPr>
            <p:ph type="ctrTitle"/>
          </p:nvPr>
        </p:nvSpPr>
        <p:spPr>
          <a:xfrm>
            <a:off x="792479" y="1338496"/>
            <a:ext cx="9836728" cy="930879"/>
          </a:xfrm>
        </p:spPr>
        <p:txBody>
          <a:bodyPr anchor="t">
            <a:normAutofit/>
          </a:bodyPr>
          <a:lstStyle>
            <a:lvl1pPr algn="l">
              <a:defRPr sz="3200">
                <a:solidFill>
                  <a:schemeClr val="bg1"/>
                </a:solidFill>
                <a:latin typeface="微软雅黑" panose="020B0503020204020204" pitchFamily="34" charset="-122"/>
                <a:ea typeface="微软雅黑" panose="020B0503020204020204" pitchFamily="34" charset="-122"/>
              </a:defRPr>
            </a:lvl1pPr>
          </a:lstStyle>
          <a:p>
            <a:r>
              <a:rPr lang="en-US" altLang="zh-CN"/>
              <a:t>Click to edit Master title style</a:t>
            </a:r>
            <a:endParaRPr lang="en-US" dirty="0"/>
          </a:p>
        </p:txBody>
      </p:sp>
      <p:sp>
        <p:nvSpPr>
          <p:cNvPr id="3" name="Subtitle 2"/>
          <p:cNvSpPr>
            <a:spLocks noGrp="1"/>
          </p:cNvSpPr>
          <p:nvPr>
            <p:ph type="subTitle" idx="1"/>
          </p:nvPr>
        </p:nvSpPr>
        <p:spPr>
          <a:xfrm>
            <a:off x="792477" y="3638453"/>
            <a:ext cx="9803476" cy="542850"/>
          </a:xfrm>
        </p:spPr>
        <p:txBody>
          <a:bodyPr>
            <a:normAutofit/>
          </a:bodyPr>
          <a:lstStyle>
            <a:lvl1pPr marL="0" indent="0" algn="l">
              <a:buNone/>
              <a:defRPr sz="1600">
                <a:solidFill>
                  <a:schemeClr val="bg1"/>
                </a:solidFill>
                <a:latin typeface="+mn-lt"/>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en-US" dirty="0"/>
          </a:p>
        </p:txBody>
      </p:sp>
      <p:pic>
        <p:nvPicPr>
          <p:cNvPr id="8" name="Picture 7" descr="Text&#10;&#10;Description automatically generated">
            <a:extLst>
              <a:ext uri="{FF2B5EF4-FFF2-40B4-BE49-F238E27FC236}">
                <a16:creationId xmlns:a16="http://schemas.microsoft.com/office/drawing/2014/main" id="{4005C018-3C11-A344-A572-3676835CD06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9390821" y="5830321"/>
            <a:ext cx="1962979" cy="639878"/>
          </a:xfrm>
          <a:prstGeom prst="rect">
            <a:avLst/>
          </a:prstGeom>
        </p:spPr>
      </p:pic>
    </p:spTree>
    <p:extLst>
      <p:ext uri="{BB962C8B-B14F-4D97-AF65-F5344CB8AC3E}">
        <p14:creationId xmlns:p14="http://schemas.microsoft.com/office/powerpoint/2010/main" val="336830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3D987A-7272-C546-81E0-BAD76E5AC0F4}"/>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048B1B78-B745-EE49-BE29-92B87A87E233}"/>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14CD652C-9C87-C742-9299-A4F7C4314F52}"/>
              </a:ext>
            </a:extLst>
          </p:cNvPr>
          <p:cNvSpPr>
            <a:spLocks noGrp="1"/>
          </p:cNvSpPr>
          <p:nvPr>
            <p:ph type="dt" sz="half" idx="10"/>
          </p:nvPr>
        </p:nvSpPr>
        <p:spPr/>
        <p:txBody>
          <a:bodyPr/>
          <a:lstStyle/>
          <a:p>
            <a:fld id="{AA30B9BA-234E-9240-BCA1-560DDE9D3116}" type="datetimeFigureOut">
              <a:rPr kumimoji="1" lang="zh-CN" altLang="en-US" smtClean="0"/>
              <a:t>2024/6/7</a:t>
            </a:fld>
            <a:endParaRPr kumimoji="1" lang="zh-CN" altLang="en-US"/>
          </a:p>
        </p:txBody>
      </p:sp>
      <p:sp>
        <p:nvSpPr>
          <p:cNvPr id="5" name="页脚占位符 4">
            <a:extLst>
              <a:ext uri="{FF2B5EF4-FFF2-40B4-BE49-F238E27FC236}">
                <a16:creationId xmlns:a16="http://schemas.microsoft.com/office/drawing/2014/main" id="{8F0461F6-6B1D-F74D-A0D1-26A9191506F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CE56321E-8CEC-2149-8F29-F958E110251E}"/>
              </a:ext>
            </a:extLst>
          </p:cNvPr>
          <p:cNvSpPr>
            <a:spLocks noGrp="1"/>
          </p:cNvSpPr>
          <p:nvPr>
            <p:ph type="sldNum" sz="quarter" idx="12"/>
          </p:nvPr>
        </p:nvSpPr>
        <p:spPr/>
        <p:txBody>
          <a:body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14210794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6D841B-05DF-B145-A614-BA52789B5245}"/>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48EDEA82-62FD-E848-95EE-3BF37244D8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A6C96134-8112-4943-920C-4BF95F5CA5EC}"/>
              </a:ext>
            </a:extLst>
          </p:cNvPr>
          <p:cNvSpPr>
            <a:spLocks noGrp="1"/>
          </p:cNvSpPr>
          <p:nvPr>
            <p:ph type="dt" sz="half" idx="10"/>
          </p:nvPr>
        </p:nvSpPr>
        <p:spPr/>
        <p:txBody>
          <a:bodyPr/>
          <a:lstStyle/>
          <a:p>
            <a:fld id="{AA30B9BA-234E-9240-BCA1-560DDE9D3116}" type="datetimeFigureOut">
              <a:rPr kumimoji="1" lang="zh-CN" altLang="en-US" smtClean="0"/>
              <a:t>2024/6/7</a:t>
            </a:fld>
            <a:endParaRPr kumimoji="1" lang="zh-CN" altLang="en-US"/>
          </a:p>
        </p:txBody>
      </p:sp>
      <p:sp>
        <p:nvSpPr>
          <p:cNvPr id="5" name="页脚占位符 4">
            <a:extLst>
              <a:ext uri="{FF2B5EF4-FFF2-40B4-BE49-F238E27FC236}">
                <a16:creationId xmlns:a16="http://schemas.microsoft.com/office/drawing/2014/main" id="{59531789-3966-9D49-9AE3-15716C0545C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54A99F6-72DB-E04C-9B2E-6E9A1DBC2400}"/>
              </a:ext>
            </a:extLst>
          </p:cNvPr>
          <p:cNvSpPr>
            <a:spLocks noGrp="1"/>
          </p:cNvSpPr>
          <p:nvPr>
            <p:ph type="sldNum" sz="quarter" idx="12"/>
          </p:nvPr>
        </p:nvSpPr>
        <p:spPr/>
        <p:txBody>
          <a:body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2035296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6844B7-8603-A244-A232-BFC6A5541E22}"/>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970489BF-67BF-5645-B89B-3E6FC9B9CC0C}"/>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5F77567A-B8C6-9441-A9E9-0D2059303FDA}"/>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2DBB909B-80BA-5348-ADDD-4AD23D5482E6}"/>
              </a:ext>
            </a:extLst>
          </p:cNvPr>
          <p:cNvSpPr>
            <a:spLocks noGrp="1"/>
          </p:cNvSpPr>
          <p:nvPr>
            <p:ph type="dt" sz="half" idx="10"/>
          </p:nvPr>
        </p:nvSpPr>
        <p:spPr/>
        <p:txBody>
          <a:bodyPr/>
          <a:lstStyle/>
          <a:p>
            <a:fld id="{AA30B9BA-234E-9240-BCA1-560DDE9D3116}" type="datetimeFigureOut">
              <a:rPr kumimoji="1" lang="zh-CN" altLang="en-US" smtClean="0"/>
              <a:t>2024/6/7</a:t>
            </a:fld>
            <a:endParaRPr kumimoji="1" lang="zh-CN" altLang="en-US"/>
          </a:p>
        </p:txBody>
      </p:sp>
      <p:sp>
        <p:nvSpPr>
          <p:cNvPr id="6" name="页脚占位符 5">
            <a:extLst>
              <a:ext uri="{FF2B5EF4-FFF2-40B4-BE49-F238E27FC236}">
                <a16:creationId xmlns:a16="http://schemas.microsoft.com/office/drawing/2014/main" id="{0ABB9549-F50E-444A-8F61-786B7DAB59C7}"/>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752476C7-0C9C-E848-8256-A314AD8397B7}"/>
              </a:ext>
            </a:extLst>
          </p:cNvPr>
          <p:cNvSpPr>
            <a:spLocks noGrp="1"/>
          </p:cNvSpPr>
          <p:nvPr>
            <p:ph type="sldNum" sz="quarter" idx="12"/>
          </p:nvPr>
        </p:nvSpPr>
        <p:spPr/>
        <p:txBody>
          <a:body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201775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D6C4A3-5DCA-2547-BA55-DE4906AE1B20}"/>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99595613-5E4C-CC4E-A489-863221EF41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11B44B83-BAFB-8044-BA8A-9FE4C12AE0BF}"/>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C4041EA9-51DD-8447-AC16-160DC793D3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549ABB55-5394-6044-8C4D-DF44B4D9FF16}"/>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41256847-85E0-CD40-BB42-077751123FF0}"/>
              </a:ext>
            </a:extLst>
          </p:cNvPr>
          <p:cNvSpPr>
            <a:spLocks noGrp="1"/>
          </p:cNvSpPr>
          <p:nvPr>
            <p:ph type="dt" sz="half" idx="10"/>
          </p:nvPr>
        </p:nvSpPr>
        <p:spPr/>
        <p:txBody>
          <a:bodyPr/>
          <a:lstStyle/>
          <a:p>
            <a:fld id="{AA30B9BA-234E-9240-BCA1-560DDE9D3116}" type="datetimeFigureOut">
              <a:rPr kumimoji="1" lang="zh-CN" altLang="en-US" smtClean="0"/>
              <a:t>2024/6/7</a:t>
            </a:fld>
            <a:endParaRPr kumimoji="1" lang="zh-CN" altLang="en-US"/>
          </a:p>
        </p:txBody>
      </p:sp>
      <p:sp>
        <p:nvSpPr>
          <p:cNvPr id="8" name="页脚占位符 7">
            <a:extLst>
              <a:ext uri="{FF2B5EF4-FFF2-40B4-BE49-F238E27FC236}">
                <a16:creationId xmlns:a16="http://schemas.microsoft.com/office/drawing/2014/main" id="{1E2FD7ED-2862-5B4E-9A02-FC4D48EF6BC4}"/>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4AB117E9-561D-7F40-BAA9-F8225E319103}"/>
              </a:ext>
            </a:extLst>
          </p:cNvPr>
          <p:cNvSpPr>
            <a:spLocks noGrp="1"/>
          </p:cNvSpPr>
          <p:nvPr>
            <p:ph type="sldNum" sz="quarter" idx="12"/>
          </p:nvPr>
        </p:nvSpPr>
        <p:spPr/>
        <p:txBody>
          <a:body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2453693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10B190-AC38-FD43-8A2E-68CF120A6705}"/>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51B51E80-48AD-6749-96F9-3AEE5A8DBF4D}"/>
              </a:ext>
            </a:extLst>
          </p:cNvPr>
          <p:cNvSpPr>
            <a:spLocks noGrp="1"/>
          </p:cNvSpPr>
          <p:nvPr>
            <p:ph type="dt" sz="half" idx="10"/>
          </p:nvPr>
        </p:nvSpPr>
        <p:spPr/>
        <p:txBody>
          <a:bodyPr/>
          <a:lstStyle/>
          <a:p>
            <a:fld id="{AA30B9BA-234E-9240-BCA1-560DDE9D3116}" type="datetimeFigureOut">
              <a:rPr kumimoji="1" lang="zh-CN" altLang="en-US" smtClean="0"/>
              <a:t>2024/6/7</a:t>
            </a:fld>
            <a:endParaRPr kumimoji="1" lang="zh-CN" altLang="en-US"/>
          </a:p>
        </p:txBody>
      </p:sp>
      <p:sp>
        <p:nvSpPr>
          <p:cNvPr id="4" name="页脚占位符 3">
            <a:extLst>
              <a:ext uri="{FF2B5EF4-FFF2-40B4-BE49-F238E27FC236}">
                <a16:creationId xmlns:a16="http://schemas.microsoft.com/office/drawing/2014/main" id="{91D53E56-6B31-4343-B397-82BA1B1BC648}"/>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C3A01E3E-028F-BD47-9E0C-4BFDC1A11E9F}"/>
              </a:ext>
            </a:extLst>
          </p:cNvPr>
          <p:cNvSpPr>
            <a:spLocks noGrp="1"/>
          </p:cNvSpPr>
          <p:nvPr>
            <p:ph type="sldNum" sz="quarter" idx="12"/>
          </p:nvPr>
        </p:nvSpPr>
        <p:spPr/>
        <p:txBody>
          <a:body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12977267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C8E621A-21FB-C14F-BCCF-A2442942FDB4}"/>
              </a:ext>
            </a:extLst>
          </p:cNvPr>
          <p:cNvSpPr>
            <a:spLocks noGrp="1"/>
          </p:cNvSpPr>
          <p:nvPr>
            <p:ph type="dt" sz="half" idx="10"/>
          </p:nvPr>
        </p:nvSpPr>
        <p:spPr/>
        <p:txBody>
          <a:bodyPr/>
          <a:lstStyle/>
          <a:p>
            <a:fld id="{AA30B9BA-234E-9240-BCA1-560DDE9D3116}" type="datetimeFigureOut">
              <a:rPr kumimoji="1" lang="zh-CN" altLang="en-US" smtClean="0"/>
              <a:t>2024/6/7</a:t>
            </a:fld>
            <a:endParaRPr kumimoji="1" lang="zh-CN" altLang="en-US"/>
          </a:p>
        </p:txBody>
      </p:sp>
      <p:sp>
        <p:nvSpPr>
          <p:cNvPr id="3" name="页脚占位符 2">
            <a:extLst>
              <a:ext uri="{FF2B5EF4-FFF2-40B4-BE49-F238E27FC236}">
                <a16:creationId xmlns:a16="http://schemas.microsoft.com/office/drawing/2014/main" id="{5C91802D-4DEA-DE45-8C3E-F1C2559B5A66}"/>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F1E093C9-07D9-634C-BDB5-E38D3FEB0988}"/>
              </a:ext>
            </a:extLst>
          </p:cNvPr>
          <p:cNvSpPr>
            <a:spLocks noGrp="1"/>
          </p:cNvSpPr>
          <p:nvPr>
            <p:ph type="sldNum" sz="quarter" idx="12"/>
          </p:nvPr>
        </p:nvSpPr>
        <p:spPr/>
        <p:txBody>
          <a:body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893351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CADC6A-0275-C049-83BF-6A9F074385D0}"/>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A34A0774-CDCF-8447-937C-CC5B03734C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5536DD9C-37C5-E146-BDEA-D6E4E68C9B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701E82CB-CE1C-5845-B407-B01176735A48}"/>
              </a:ext>
            </a:extLst>
          </p:cNvPr>
          <p:cNvSpPr>
            <a:spLocks noGrp="1"/>
          </p:cNvSpPr>
          <p:nvPr>
            <p:ph type="dt" sz="half" idx="10"/>
          </p:nvPr>
        </p:nvSpPr>
        <p:spPr/>
        <p:txBody>
          <a:bodyPr/>
          <a:lstStyle/>
          <a:p>
            <a:fld id="{AA30B9BA-234E-9240-BCA1-560DDE9D3116}" type="datetimeFigureOut">
              <a:rPr kumimoji="1" lang="zh-CN" altLang="en-US" smtClean="0"/>
              <a:t>2024/6/7</a:t>
            </a:fld>
            <a:endParaRPr kumimoji="1" lang="zh-CN" altLang="en-US"/>
          </a:p>
        </p:txBody>
      </p:sp>
      <p:sp>
        <p:nvSpPr>
          <p:cNvPr id="6" name="页脚占位符 5">
            <a:extLst>
              <a:ext uri="{FF2B5EF4-FFF2-40B4-BE49-F238E27FC236}">
                <a16:creationId xmlns:a16="http://schemas.microsoft.com/office/drawing/2014/main" id="{D202AF52-BA05-E547-AEB2-88169868F54C}"/>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BF710FE2-FC61-944F-A482-261A3AAF5BB4}"/>
              </a:ext>
            </a:extLst>
          </p:cNvPr>
          <p:cNvSpPr>
            <a:spLocks noGrp="1"/>
          </p:cNvSpPr>
          <p:nvPr>
            <p:ph type="sldNum" sz="quarter" idx="12"/>
          </p:nvPr>
        </p:nvSpPr>
        <p:spPr/>
        <p:txBody>
          <a:body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3080743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23664C-3836-4548-AA47-C19E04039D59}"/>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40325961-25A6-1047-A97E-538EC236C0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85F43347-412F-DB4A-A4D8-0E412B614C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FFA6A787-9742-224A-982E-7A7F9BC607DE}"/>
              </a:ext>
            </a:extLst>
          </p:cNvPr>
          <p:cNvSpPr>
            <a:spLocks noGrp="1"/>
          </p:cNvSpPr>
          <p:nvPr>
            <p:ph type="dt" sz="half" idx="10"/>
          </p:nvPr>
        </p:nvSpPr>
        <p:spPr/>
        <p:txBody>
          <a:bodyPr/>
          <a:lstStyle/>
          <a:p>
            <a:fld id="{AA30B9BA-234E-9240-BCA1-560DDE9D3116}" type="datetimeFigureOut">
              <a:rPr kumimoji="1" lang="zh-CN" altLang="en-US" smtClean="0"/>
              <a:t>2024/6/7</a:t>
            </a:fld>
            <a:endParaRPr kumimoji="1" lang="zh-CN" altLang="en-US"/>
          </a:p>
        </p:txBody>
      </p:sp>
      <p:sp>
        <p:nvSpPr>
          <p:cNvPr id="6" name="页脚占位符 5">
            <a:extLst>
              <a:ext uri="{FF2B5EF4-FFF2-40B4-BE49-F238E27FC236}">
                <a16:creationId xmlns:a16="http://schemas.microsoft.com/office/drawing/2014/main" id="{3D863F48-A23F-E543-BA0A-917DD8681E66}"/>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02251EBF-70F7-FD4B-8C6E-50754D10DD75}"/>
              </a:ext>
            </a:extLst>
          </p:cNvPr>
          <p:cNvSpPr>
            <a:spLocks noGrp="1"/>
          </p:cNvSpPr>
          <p:nvPr>
            <p:ph type="sldNum" sz="quarter" idx="12"/>
          </p:nvPr>
        </p:nvSpPr>
        <p:spPr/>
        <p:txBody>
          <a:body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24237525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BA58DE6-922C-2E44-B92C-94303C77AE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8578A009-829F-4B44-92D7-88F37116DB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6EB408AC-8018-374B-B318-391FCFF8D7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30B9BA-234E-9240-BCA1-560DDE9D3116}" type="datetimeFigureOut">
              <a:rPr kumimoji="1" lang="zh-CN" altLang="en-US" smtClean="0"/>
              <a:t>2024/6/7</a:t>
            </a:fld>
            <a:endParaRPr kumimoji="1" lang="zh-CN" altLang="en-US"/>
          </a:p>
        </p:txBody>
      </p:sp>
      <p:sp>
        <p:nvSpPr>
          <p:cNvPr id="5" name="页脚占位符 4">
            <a:extLst>
              <a:ext uri="{FF2B5EF4-FFF2-40B4-BE49-F238E27FC236}">
                <a16:creationId xmlns:a16="http://schemas.microsoft.com/office/drawing/2014/main" id="{8A21A371-BE82-CF47-83DA-E69AAD2BDF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81AA606F-B744-8849-A94B-C56039D397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E04D37-B954-1847-9DD0-4CB06B5DDE46}" type="slidenum">
              <a:rPr kumimoji="1" lang="zh-CN" altLang="en-US" smtClean="0"/>
              <a:t>‹#›</a:t>
            </a:fld>
            <a:endParaRPr kumimoji="1" lang="zh-CN" altLang="en-US"/>
          </a:p>
        </p:txBody>
      </p:sp>
    </p:spTree>
    <p:extLst>
      <p:ext uri="{BB962C8B-B14F-4D97-AF65-F5344CB8AC3E}">
        <p14:creationId xmlns:p14="http://schemas.microsoft.com/office/powerpoint/2010/main" val="79920288"/>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图片占位符 1"/>
          <p:cNvPicPr>
            <a:picLocks noGrp="1" noChangeAspect="1"/>
          </p:cNvPicPr>
          <p:nvPr>
            <p:ph type="pic" sz="quarter" idx="10"/>
          </p:nvPr>
        </p:nvPicPr>
        <p:blipFill>
          <a:blip r:embed="rId2" cstate="email">
            <a:extLst>
              <a:ext uri="{28A0092B-C50C-407E-A947-70E740481C1C}">
                <a14:useLocalDpi xmlns:a14="http://schemas.microsoft.com/office/drawing/2010/main" val="0"/>
              </a:ext>
            </a:extLst>
          </a:blip>
          <a:srcRect t="98" b="98"/>
          <a:stretch/>
        </p:blipFill>
        <p:spPr/>
      </p:pic>
      <p:sp>
        <p:nvSpPr>
          <p:cNvPr id="6" name="副标题 7">
            <a:extLst>
              <a:ext uri="{FF2B5EF4-FFF2-40B4-BE49-F238E27FC236}">
                <a16:creationId xmlns:a16="http://schemas.microsoft.com/office/drawing/2014/main" id="{2542EEE9-8D36-4D61-AD8C-2F4CCB0F055A}"/>
              </a:ext>
            </a:extLst>
          </p:cNvPr>
          <p:cNvSpPr txBox="1">
            <a:spLocks/>
          </p:cNvSpPr>
          <p:nvPr/>
        </p:nvSpPr>
        <p:spPr bwMode="auto">
          <a:xfrm>
            <a:off x="466346" y="6177300"/>
            <a:ext cx="7378700" cy="5429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a:bodyPr>
          <a:lstStyle>
            <a:lvl1pPr marL="0" indent="0" algn="l" rtl="0" eaLnBrk="1" fontAlgn="base" hangingPunct="1">
              <a:lnSpc>
                <a:spcPct val="90000"/>
              </a:lnSpc>
              <a:spcBef>
                <a:spcPts val="1000"/>
              </a:spcBef>
              <a:spcAft>
                <a:spcPct val="0"/>
              </a:spcAft>
              <a:buFont typeface="Arial" charset="0"/>
              <a:buNone/>
              <a:defRPr sz="1600" kern="1200">
                <a:solidFill>
                  <a:schemeClr val="bg1"/>
                </a:solidFill>
                <a:latin typeface="+mn-lt"/>
                <a:ea typeface="微软雅黑" panose="020B0503020204020204" pitchFamily="34" charset="-122"/>
                <a:cs typeface="宋体" charset="0"/>
              </a:defRPr>
            </a:lvl1pPr>
            <a:lvl2pPr marL="457200" indent="0" algn="ctr" rtl="0" eaLnBrk="1" fontAlgn="base" hangingPunct="1">
              <a:lnSpc>
                <a:spcPct val="90000"/>
              </a:lnSpc>
              <a:spcBef>
                <a:spcPts val="500"/>
              </a:spcBef>
              <a:spcAft>
                <a:spcPct val="0"/>
              </a:spcAft>
              <a:buFont typeface="Arial" charset="0"/>
              <a:buNone/>
              <a:defRPr sz="2000" kern="1200">
                <a:solidFill>
                  <a:schemeClr val="tx1"/>
                </a:solidFill>
                <a:latin typeface="+mn-lt"/>
                <a:ea typeface="+mn-ea"/>
                <a:cs typeface="宋体" charset="0"/>
              </a:defRPr>
            </a:lvl2pPr>
            <a:lvl3pPr marL="914400" indent="0" algn="ctr" rtl="0" eaLnBrk="1" fontAlgn="base" hangingPunct="1">
              <a:lnSpc>
                <a:spcPct val="90000"/>
              </a:lnSpc>
              <a:spcBef>
                <a:spcPts val="500"/>
              </a:spcBef>
              <a:spcAft>
                <a:spcPct val="0"/>
              </a:spcAft>
              <a:buFont typeface="Arial" charset="0"/>
              <a:buNone/>
              <a:defRPr sz="1800" kern="1200">
                <a:solidFill>
                  <a:schemeClr val="tx1"/>
                </a:solidFill>
                <a:latin typeface="+mn-lt"/>
                <a:ea typeface="+mn-ea"/>
                <a:cs typeface="宋体" charset="0"/>
              </a:defRPr>
            </a:lvl3pPr>
            <a:lvl4pPr marL="1371600" indent="0" algn="ctr" rtl="0" eaLnBrk="1" fontAlgn="base" hangingPunct="1">
              <a:lnSpc>
                <a:spcPct val="90000"/>
              </a:lnSpc>
              <a:spcBef>
                <a:spcPts val="500"/>
              </a:spcBef>
              <a:spcAft>
                <a:spcPct val="0"/>
              </a:spcAft>
              <a:buFont typeface="Arial" charset="0"/>
              <a:buNone/>
              <a:defRPr sz="1600" kern="1200">
                <a:solidFill>
                  <a:schemeClr val="tx1"/>
                </a:solidFill>
                <a:latin typeface="+mn-lt"/>
                <a:ea typeface="+mn-ea"/>
                <a:cs typeface="宋体" charset="0"/>
              </a:defRPr>
            </a:lvl4pPr>
            <a:lvl5pPr marL="1828800" indent="0" algn="ctr" rtl="0" eaLnBrk="1" fontAlgn="base" hangingPunct="1">
              <a:lnSpc>
                <a:spcPct val="90000"/>
              </a:lnSpc>
              <a:spcBef>
                <a:spcPts val="500"/>
              </a:spcBef>
              <a:spcAft>
                <a:spcPct val="0"/>
              </a:spcAft>
              <a:buFont typeface="Arial" charset="0"/>
              <a:buNone/>
              <a:defRPr sz="1600" kern="1200">
                <a:solidFill>
                  <a:schemeClr val="tx1"/>
                </a:solidFill>
                <a:latin typeface="+mn-lt"/>
                <a:ea typeface="+mn-ea"/>
                <a:cs typeface="宋体"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zh-CN" sz="2000" b="1" dirty="0">
                <a:solidFill>
                  <a:srgbClr val="000090"/>
                </a:solidFill>
                <a:latin typeface="Calibri"/>
                <a:ea typeface="微软雅黑" charset="0"/>
                <a:cs typeface="Calibri"/>
              </a:rPr>
              <a:t>Prof. </a:t>
            </a:r>
            <a:r>
              <a:rPr lang="en-US" altLang="zh-CN" sz="2000" b="1" dirty="0" err="1">
                <a:solidFill>
                  <a:srgbClr val="000090"/>
                </a:solidFill>
                <a:latin typeface="Calibri"/>
                <a:ea typeface="微软雅黑" charset="0"/>
                <a:cs typeface="Calibri"/>
              </a:rPr>
              <a:t>Xiaochen</a:t>
            </a:r>
            <a:r>
              <a:rPr lang="en-US" altLang="zh-CN" sz="2000" b="1" dirty="0">
                <a:solidFill>
                  <a:srgbClr val="000090"/>
                </a:solidFill>
                <a:latin typeface="Calibri"/>
                <a:ea typeface="微软雅黑" charset="0"/>
                <a:cs typeface="Calibri"/>
              </a:rPr>
              <a:t> Zhang, Xian Zhang</a:t>
            </a:r>
            <a:endParaRPr lang="zh-CN" altLang="en-US" sz="2000" b="1" dirty="0">
              <a:solidFill>
                <a:srgbClr val="000090"/>
              </a:solidFill>
              <a:latin typeface="Calibri"/>
              <a:ea typeface="微软雅黑" charset="0"/>
              <a:cs typeface="Calibri"/>
            </a:endParaRPr>
          </a:p>
        </p:txBody>
      </p:sp>
      <p:sp>
        <p:nvSpPr>
          <p:cNvPr id="4100" name="标题 6"/>
          <p:cNvSpPr>
            <a:spLocks noGrp="1"/>
          </p:cNvSpPr>
          <p:nvPr>
            <p:ph type="ctrTitle"/>
          </p:nvPr>
        </p:nvSpPr>
        <p:spPr>
          <a:xfrm>
            <a:off x="466347" y="1338264"/>
            <a:ext cx="7378699" cy="931861"/>
          </a:xfrm>
        </p:spPr>
        <p:txBody>
          <a:bodyPr>
            <a:normAutofit fontScale="90000"/>
          </a:bodyPr>
          <a:lstStyle/>
          <a:p>
            <a:r>
              <a:rPr lang="en-US" altLang="zh-CN" sz="3200" dirty="0"/>
              <a:t>Overview of Association analyses and causal inference in health study</a:t>
            </a:r>
            <a:endParaRPr lang="zh-CN" altLang="en-US" dirty="0">
              <a:latin typeface="微软雅黑" charset="0"/>
              <a:ea typeface="微软雅黑" charset="0"/>
            </a:endParaRPr>
          </a:p>
        </p:txBody>
      </p:sp>
      <p:sp>
        <p:nvSpPr>
          <p:cNvPr id="4101" name="副标题 7"/>
          <p:cNvSpPr>
            <a:spLocks noGrp="1"/>
          </p:cNvSpPr>
          <p:nvPr>
            <p:ph type="subTitle" idx="1"/>
          </p:nvPr>
        </p:nvSpPr>
        <p:spPr>
          <a:xfrm>
            <a:off x="466346" y="2635748"/>
            <a:ext cx="7378700" cy="542925"/>
          </a:xfrm>
        </p:spPr>
        <p:txBody>
          <a:bodyPr>
            <a:normAutofit/>
          </a:bodyPr>
          <a:lstStyle/>
          <a:p>
            <a:endParaRPr kumimoji="1" lang="en-US" altLang="zh-CN" sz="2000" dirty="0">
              <a:solidFill>
                <a:schemeClr val="tx1"/>
              </a:solidFill>
            </a:endParaRPr>
          </a:p>
        </p:txBody>
      </p:sp>
    </p:spTree>
    <p:extLst>
      <p:ext uri="{BB962C8B-B14F-4D97-AF65-F5344CB8AC3E}">
        <p14:creationId xmlns:p14="http://schemas.microsoft.com/office/powerpoint/2010/main" val="79148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75C334-5195-9AD6-E383-2FB52202FD7C}"/>
              </a:ext>
            </a:extLst>
          </p:cNvPr>
          <p:cNvSpPr>
            <a:spLocks noGrp="1"/>
          </p:cNvSpPr>
          <p:nvPr>
            <p:ph type="title"/>
          </p:nvPr>
        </p:nvSpPr>
        <p:spPr/>
        <p:txBody>
          <a:bodyPr/>
          <a:lstStyle/>
          <a:p>
            <a:r>
              <a:rPr kumimoji="1" lang="en" altLang="zh-CN" sz="4400" dirty="0"/>
              <a:t>2. Adjust model by confounder:</a:t>
            </a:r>
            <a:r>
              <a:rPr kumimoji="1" lang="zh-CN" altLang="en-US" sz="4400" dirty="0"/>
              <a:t> </a:t>
            </a:r>
            <a:r>
              <a:rPr kumimoji="1" lang="en-US" altLang="zh-CN" sz="4400" dirty="0"/>
              <a:t>different</a:t>
            </a:r>
            <a:r>
              <a:rPr kumimoji="1" lang="zh-CN" altLang="en-US" sz="4400" dirty="0"/>
              <a:t> </a:t>
            </a:r>
            <a:r>
              <a:rPr kumimoji="1" lang="en-US" altLang="zh-CN" sz="4400" dirty="0"/>
              <a:t>ways</a:t>
            </a:r>
            <a:endParaRPr kumimoji="1" lang="zh-CN" altLang="en-US" dirty="0"/>
          </a:p>
        </p:txBody>
      </p:sp>
      <p:sp>
        <p:nvSpPr>
          <p:cNvPr id="3" name="内容占位符 2">
            <a:extLst>
              <a:ext uri="{FF2B5EF4-FFF2-40B4-BE49-F238E27FC236}">
                <a16:creationId xmlns:a16="http://schemas.microsoft.com/office/drawing/2014/main" id="{B0B7A430-269D-B04D-8FAA-01F0FFBAE9DF}"/>
              </a:ext>
            </a:extLst>
          </p:cNvPr>
          <p:cNvSpPr>
            <a:spLocks noGrp="1"/>
          </p:cNvSpPr>
          <p:nvPr>
            <p:ph idx="1"/>
          </p:nvPr>
        </p:nvSpPr>
        <p:spPr/>
        <p:txBody>
          <a:bodyPr/>
          <a:lstStyle/>
          <a:p>
            <a:endParaRPr kumimoji="1" lang="zh-CN" altLang="en-US" dirty="0"/>
          </a:p>
        </p:txBody>
      </p:sp>
      <p:pic>
        <p:nvPicPr>
          <p:cNvPr id="4" name="图片 3">
            <a:extLst>
              <a:ext uri="{FF2B5EF4-FFF2-40B4-BE49-F238E27FC236}">
                <a16:creationId xmlns:a16="http://schemas.microsoft.com/office/drawing/2014/main" id="{B63C7A04-4BBD-16EB-2D9B-33FEC774D967}"/>
              </a:ext>
            </a:extLst>
          </p:cNvPr>
          <p:cNvPicPr>
            <a:picLocks noChangeAspect="1"/>
          </p:cNvPicPr>
          <p:nvPr/>
        </p:nvPicPr>
        <p:blipFill>
          <a:blip r:embed="rId2"/>
          <a:stretch>
            <a:fillRect/>
          </a:stretch>
        </p:blipFill>
        <p:spPr>
          <a:xfrm>
            <a:off x="1032934" y="1871661"/>
            <a:ext cx="9655162" cy="4007379"/>
          </a:xfrm>
          <a:prstGeom prst="rect">
            <a:avLst/>
          </a:prstGeom>
        </p:spPr>
      </p:pic>
      <p:sp>
        <p:nvSpPr>
          <p:cNvPr id="5" name="文本框 4">
            <a:extLst>
              <a:ext uri="{FF2B5EF4-FFF2-40B4-BE49-F238E27FC236}">
                <a16:creationId xmlns:a16="http://schemas.microsoft.com/office/drawing/2014/main" id="{2FD06187-DEBD-8650-6FB4-E637DED6E4A0}"/>
              </a:ext>
            </a:extLst>
          </p:cNvPr>
          <p:cNvSpPr txBox="1"/>
          <p:nvPr/>
        </p:nvSpPr>
        <p:spPr>
          <a:xfrm>
            <a:off x="1177181" y="5879040"/>
            <a:ext cx="9366667" cy="230832"/>
          </a:xfrm>
          <a:prstGeom prst="rect">
            <a:avLst/>
          </a:prstGeom>
          <a:noFill/>
        </p:spPr>
        <p:txBody>
          <a:bodyPr wrap="none" rtlCol="0">
            <a:spAutoFit/>
          </a:bodyPr>
          <a:lstStyle/>
          <a:p>
            <a:r>
              <a:rPr lang="en" altLang="zh-CN" sz="900" b="0" i="0" dirty="0">
                <a:solidFill>
                  <a:srgbClr val="222222"/>
                </a:solidFill>
                <a:effectLst/>
                <a:highlight>
                  <a:srgbClr val="FFFFFF"/>
                </a:highlight>
                <a:latin typeface="Merriweather Sans" pitchFamily="2" charset="0"/>
              </a:rPr>
              <a:t>Walter, S., </a:t>
            </a:r>
            <a:r>
              <a:rPr lang="en" altLang="zh-CN" sz="900" b="0" i="0" dirty="0" err="1">
                <a:solidFill>
                  <a:srgbClr val="222222"/>
                </a:solidFill>
                <a:effectLst/>
                <a:highlight>
                  <a:srgbClr val="FFFFFF"/>
                </a:highlight>
                <a:latin typeface="Merriweather Sans" pitchFamily="2" charset="0"/>
              </a:rPr>
              <a:t>Tiemeier</a:t>
            </a:r>
            <a:r>
              <a:rPr lang="en" altLang="zh-CN" sz="900" b="0" i="0" dirty="0">
                <a:solidFill>
                  <a:srgbClr val="222222"/>
                </a:solidFill>
                <a:effectLst/>
                <a:highlight>
                  <a:srgbClr val="FFFFFF"/>
                </a:highlight>
                <a:latin typeface="Merriweather Sans" pitchFamily="2" charset="0"/>
              </a:rPr>
              <a:t>, H. Variable selection: current practice in epidemiological studies. </a:t>
            </a:r>
            <a:r>
              <a:rPr lang="en" altLang="zh-CN" sz="900" b="0" i="1" dirty="0" err="1">
                <a:solidFill>
                  <a:srgbClr val="222222"/>
                </a:solidFill>
                <a:effectLst/>
                <a:highlight>
                  <a:srgbClr val="FFFFFF"/>
                </a:highlight>
                <a:latin typeface="Merriweather Sans" pitchFamily="2" charset="0"/>
              </a:rPr>
              <a:t>Eur</a:t>
            </a:r>
            <a:r>
              <a:rPr lang="en" altLang="zh-CN" sz="900" b="0" i="1" dirty="0">
                <a:solidFill>
                  <a:srgbClr val="222222"/>
                </a:solidFill>
                <a:effectLst/>
                <a:highlight>
                  <a:srgbClr val="FFFFFF"/>
                </a:highlight>
                <a:latin typeface="Merriweather Sans" pitchFamily="2" charset="0"/>
              </a:rPr>
              <a:t> J Epidemiol</a:t>
            </a:r>
            <a:r>
              <a:rPr lang="en" altLang="zh-CN" sz="900" b="0" i="0" dirty="0">
                <a:solidFill>
                  <a:srgbClr val="222222"/>
                </a:solidFill>
                <a:effectLst/>
                <a:highlight>
                  <a:srgbClr val="FFFFFF"/>
                </a:highlight>
                <a:latin typeface="Merriweather Sans" pitchFamily="2" charset="0"/>
              </a:rPr>
              <a:t> </a:t>
            </a:r>
            <a:r>
              <a:rPr lang="en" altLang="zh-CN" sz="900" b="1" i="0" dirty="0">
                <a:solidFill>
                  <a:srgbClr val="222222"/>
                </a:solidFill>
                <a:effectLst/>
                <a:highlight>
                  <a:srgbClr val="FFFFFF"/>
                </a:highlight>
                <a:latin typeface="Merriweather Sans" pitchFamily="2" charset="0"/>
              </a:rPr>
              <a:t>24</a:t>
            </a:r>
            <a:r>
              <a:rPr lang="en" altLang="zh-CN" sz="900" b="0" i="0" dirty="0">
                <a:solidFill>
                  <a:srgbClr val="222222"/>
                </a:solidFill>
                <a:effectLst/>
                <a:highlight>
                  <a:srgbClr val="FFFFFF"/>
                </a:highlight>
                <a:latin typeface="Merriweather Sans" pitchFamily="2" charset="0"/>
              </a:rPr>
              <a:t>, 733–736 (2009). https://</a:t>
            </a:r>
            <a:r>
              <a:rPr lang="en" altLang="zh-CN" sz="900" b="0" i="0" dirty="0" err="1">
                <a:solidFill>
                  <a:srgbClr val="222222"/>
                </a:solidFill>
                <a:effectLst/>
                <a:highlight>
                  <a:srgbClr val="FFFFFF"/>
                </a:highlight>
                <a:latin typeface="Merriweather Sans" pitchFamily="2" charset="0"/>
              </a:rPr>
              <a:t>doi.org</a:t>
            </a:r>
            <a:r>
              <a:rPr lang="en" altLang="zh-CN" sz="900" b="0" i="0" dirty="0">
                <a:solidFill>
                  <a:srgbClr val="222222"/>
                </a:solidFill>
                <a:effectLst/>
                <a:highlight>
                  <a:srgbClr val="FFFFFF"/>
                </a:highlight>
                <a:latin typeface="Merriweather Sans" pitchFamily="2" charset="0"/>
              </a:rPr>
              <a:t>/10.1007/s10654-009-9411-2</a:t>
            </a:r>
            <a:endParaRPr kumimoji="1" lang="zh-CN" altLang="en-US" sz="900" dirty="0"/>
          </a:p>
        </p:txBody>
      </p:sp>
    </p:spTree>
    <p:extLst>
      <p:ext uri="{BB962C8B-B14F-4D97-AF65-F5344CB8AC3E}">
        <p14:creationId xmlns:p14="http://schemas.microsoft.com/office/powerpoint/2010/main" val="829217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3CCE259-3BE4-CC51-4D63-203F8993C4CD}"/>
              </a:ext>
            </a:extLst>
          </p:cNvPr>
          <p:cNvSpPr>
            <a:spLocks noGrp="1"/>
          </p:cNvSpPr>
          <p:nvPr>
            <p:ph type="title"/>
          </p:nvPr>
        </p:nvSpPr>
        <p:spPr/>
        <p:txBody>
          <a:bodyPr/>
          <a:lstStyle/>
          <a:p>
            <a:r>
              <a:rPr kumimoji="1" lang="en" altLang="zh-CN" sz="4400" dirty="0"/>
              <a:t>2. Adjust model by confounder: </a:t>
            </a:r>
            <a:br>
              <a:rPr kumimoji="1" lang="en" altLang="zh-CN" sz="4400" dirty="0"/>
            </a:br>
            <a:r>
              <a:rPr kumimoji="1" lang="en-US" altLang="zh-CN" dirty="0"/>
              <a:t>Identify Confounders from prior</a:t>
            </a:r>
            <a:r>
              <a:rPr kumimoji="1" lang="zh-CN" altLang="en-US" dirty="0"/>
              <a:t> </a:t>
            </a:r>
            <a:r>
              <a:rPr kumimoji="1" lang="en-US" altLang="zh-CN" dirty="0"/>
              <a:t>knowledge</a:t>
            </a:r>
            <a:endParaRPr kumimoji="1" lang="zh-CN" altLang="en-US" dirty="0"/>
          </a:p>
        </p:txBody>
      </p:sp>
      <p:pic>
        <p:nvPicPr>
          <p:cNvPr id="6" name="内容占位符 5" descr="图形用户界面, 文本, 应用程序, 电子邮件&#10;&#10;描述已自动生成">
            <a:extLst>
              <a:ext uri="{FF2B5EF4-FFF2-40B4-BE49-F238E27FC236}">
                <a16:creationId xmlns:a16="http://schemas.microsoft.com/office/drawing/2014/main" id="{E4610F21-BBA2-48E8-1DD6-BBF49FEEF911}"/>
              </a:ext>
            </a:extLst>
          </p:cNvPr>
          <p:cNvPicPr>
            <a:picLocks noGrp="1" noChangeAspect="1"/>
          </p:cNvPicPr>
          <p:nvPr>
            <p:ph idx="1"/>
          </p:nvPr>
        </p:nvPicPr>
        <p:blipFill>
          <a:blip r:embed="rId2"/>
          <a:stretch>
            <a:fillRect/>
          </a:stretch>
        </p:blipFill>
        <p:spPr>
          <a:xfrm>
            <a:off x="491066" y="2240108"/>
            <a:ext cx="11382453" cy="2822959"/>
          </a:xfrm>
        </p:spPr>
      </p:pic>
    </p:spTree>
    <p:extLst>
      <p:ext uri="{BB962C8B-B14F-4D97-AF65-F5344CB8AC3E}">
        <p14:creationId xmlns:p14="http://schemas.microsoft.com/office/powerpoint/2010/main" val="3021833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F37577-E2E4-9C51-3720-4E0A13BE1C17}"/>
              </a:ext>
            </a:extLst>
          </p:cNvPr>
          <p:cNvSpPr>
            <a:spLocks noGrp="1"/>
          </p:cNvSpPr>
          <p:nvPr>
            <p:ph type="title"/>
          </p:nvPr>
        </p:nvSpPr>
        <p:spPr/>
        <p:txBody>
          <a:bodyPr/>
          <a:lstStyle/>
          <a:p>
            <a:r>
              <a:rPr kumimoji="1" lang="en" altLang="zh-CN" sz="4400" dirty="0"/>
              <a:t>2. Adjust model by confounder: </a:t>
            </a:r>
            <a:br>
              <a:rPr kumimoji="1" lang="en" altLang="zh-CN" sz="4400" dirty="0"/>
            </a:br>
            <a:r>
              <a:rPr kumimoji="1" lang="en-US" altLang="zh-CN" dirty="0"/>
              <a:t>Adjust confounders step-by-step</a:t>
            </a:r>
            <a:endParaRPr kumimoji="1" lang="zh-CN" altLang="en-US" dirty="0"/>
          </a:p>
        </p:txBody>
      </p:sp>
      <p:pic>
        <p:nvPicPr>
          <p:cNvPr id="4" name="图片 3">
            <a:extLst>
              <a:ext uri="{FF2B5EF4-FFF2-40B4-BE49-F238E27FC236}">
                <a16:creationId xmlns:a16="http://schemas.microsoft.com/office/drawing/2014/main" id="{C99A1656-716F-932D-1C93-86868935C3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5841" y="1590359"/>
            <a:ext cx="6520318" cy="4902516"/>
          </a:xfrm>
          <a:prstGeom prst="rect">
            <a:avLst/>
          </a:prstGeom>
        </p:spPr>
      </p:pic>
    </p:spTree>
    <p:extLst>
      <p:ext uri="{BB962C8B-B14F-4D97-AF65-F5344CB8AC3E}">
        <p14:creationId xmlns:p14="http://schemas.microsoft.com/office/powerpoint/2010/main" val="39041800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CD7D73-FD25-5D35-60BC-6D98B9135F8D}"/>
              </a:ext>
            </a:extLst>
          </p:cNvPr>
          <p:cNvSpPr>
            <a:spLocks noGrp="1"/>
          </p:cNvSpPr>
          <p:nvPr>
            <p:ph type="title"/>
          </p:nvPr>
        </p:nvSpPr>
        <p:spPr/>
        <p:txBody>
          <a:bodyPr/>
          <a:lstStyle/>
          <a:p>
            <a:r>
              <a:rPr kumimoji="1" lang="en" altLang="zh-CN" sz="4400" dirty="0"/>
              <a:t>2. Adjust model by confounder: fixed effect</a:t>
            </a:r>
            <a:r>
              <a:rPr kumimoji="1" lang="zh-CN" altLang="en-US" sz="4400" dirty="0"/>
              <a:t> </a:t>
            </a:r>
            <a:r>
              <a:rPr kumimoji="1" lang="en-US" altLang="zh-CN" sz="4400" dirty="0"/>
              <a:t>variables</a:t>
            </a:r>
            <a:endParaRPr kumimoji="1" lang="zh-CN" altLang="en-US" dirty="0"/>
          </a:p>
        </p:txBody>
      </p:sp>
      <p:sp>
        <p:nvSpPr>
          <p:cNvPr id="3" name="内容占位符 2">
            <a:extLst>
              <a:ext uri="{FF2B5EF4-FFF2-40B4-BE49-F238E27FC236}">
                <a16:creationId xmlns:a16="http://schemas.microsoft.com/office/drawing/2014/main" id="{FF0063F8-4111-3E55-FC54-9BB77BFD8389}"/>
              </a:ext>
            </a:extLst>
          </p:cNvPr>
          <p:cNvSpPr>
            <a:spLocks noGrp="1"/>
          </p:cNvSpPr>
          <p:nvPr>
            <p:ph idx="1"/>
          </p:nvPr>
        </p:nvSpPr>
        <p:spPr/>
        <p:txBody>
          <a:bodyPr/>
          <a:lstStyle/>
          <a:p>
            <a:r>
              <a:rPr kumimoji="1" lang="en" altLang="zh-CN" dirty="0"/>
              <a:t>Fixed effect variables are used in regression analysis to control for and eliminate unobserved individual, year effects within a model.</a:t>
            </a:r>
          </a:p>
          <a:p>
            <a:r>
              <a:rPr kumimoji="1" lang="en" altLang="zh-CN" dirty="0"/>
              <a:t>The fixed effect model is part of the causal inference method. It applied to the cohort database.</a:t>
            </a:r>
          </a:p>
          <a:p>
            <a:r>
              <a:rPr kumimoji="1" lang="en" altLang="zh-CN" dirty="0"/>
              <a:t>In association analyses, we usually add a year-fixed effect to control the effects of different years or year trends.</a:t>
            </a:r>
          </a:p>
        </p:txBody>
      </p:sp>
    </p:spTree>
    <p:extLst>
      <p:ext uri="{BB962C8B-B14F-4D97-AF65-F5344CB8AC3E}">
        <p14:creationId xmlns:p14="http://schemas.microsoft.com/office/powerpoint/2010/main" val="3934448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DF9B91-3EEB-D285-59F4-995E71D9C52A}"/>
              </a:ext>
            </a:extLst>
          </p:cNvPr>
          <p:cNvSpPr>
            <a:spLocks noGrp="1"/>
          </p:cNvSpPr>
          <p:nvPr>
            <p:ph type="title"/>
          </p:nvPr>
        </p:nvSpPr>
        <p:spPr/>
        <p:txBody>
          <a:bodyPr/>
          <a:lstStyle/>
          <a:p>
            <a:r>
              <a:rPr kumimoji="1" lang="en-US" altLang="zh-CN" dirty="0"/>
              <a:t>3. Sensitivity Analyses/Robustness check</a:t>
            </a:r>
            <a:endParaRPr kumimoji="1" lang="zh-CN" altLang="en-US" dirty="0"/>
          </a:p>
        </p:txBody>
      </p:sp>
      <p:sp>
        <p:nvSpPr>
          <p:cNvPr id="3" name="内容占位符 2">
            <a:extLst>
              <a:ext uri="{FF2B5EF4-FFF2-40B4-BE49-F238E27FC236}">
                <a16:creationId xmlns:a16="http://schemas.microsoft.com/office/drawing/2014/main" id="{37A36F84-F32C-AD98-E7AF-556FD896F5DC}"/>
              </a:ext>
            </a:extLst>
          </p:cNvPr>
          <p:cNvSpPr>
            <a:spLocks noGrp="1"/>
          </p:cNvSpPr>
          <p:nvPr>
            <p:ph idx="1"/>
          </p:nvPr>
        </p:nvSpPr>
        <p:spPr/>
        <p:txBody>
          <a:bodyPr/>
          <a:lstStyle/>
          <a:p>
            <a:r>
              <a:rPr kumimoji="1" lang="en-US" altLang="zh-CN" dirty="0"/>
              <a:t>Sensitivity Analyses shows whether your results are affected by </a:t>
            </a:r>
            <a:r>
              <a:rPr kumimoji="1" lang="en-US" altLang="zh-CN" dirty="0">
                <a:solidFill>
                  <a:srgbClr val="FF0000"/>
                </a:solidFill>
              </a:rPr>
              <a:t>measurement of the outcomes</a:t>
            </a:r>
            <a:r>
              <a:rPr kumimoji="1" lang="en-US" altLang="zh-CN" dirty="0"/>
              <a:t>. (The audiences suspect whether you select this measurement of outcomes because it is the only version that works. Ha. )</a:t>
            </a:r>
          </a:p>
          <a:p>
            <a:r>
              <a:rPr kumimoji="1" lang="en-US" altLang="zh-CN" dirty="0"/>
              <a:t>Use different ways to determine whether your results are affected by the measure of the outcomes and see if the results remain the same as the base-case analyses.</a:t>
            </a:r>
          </a:p>
          <a:p>
            <a:pPr marL="0" indent="0">
              <a:buNone/>
            </a:pPr>
            <a:endParaRPr kumimoji="1" lang="en-US" altLang="zh-CN" dirty="0"/>
          </a:p>
        </p:txBody>
      </p:sp>
    </p:spTree>
    <p:extLst>
      <p:ext uri="{BB962C8B-B14F-4D97-AF65-F5344CB8AC3E}">
        <p14:creationId xmlns:p14="http://schemas.microsoft.com/office/powerpoint/2010/main" val="21204277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8ECEFF-71D1-AF90-192C-3B1E216E5689}"/>
              </a:ext>
            </a:extLst>
          </p:cNvPr>
          <p:cNvSpPr>
            <a:spLocks noGrp="1"/>
          </p:cNvSpPr>
          <p:nvPr>
            <p:ph type="title"/>
          </p:nvPr>
        </p:nvSpPr>
        <p:spPr/>
        <p:txBody>
          <a:bodyPr/>
          <a:lstStyle/>
          <a:p>
            <a:r>
              <a:rPr kumimoji="1" lang="en-US" altLang="zh-CN" dirty="0"/>
              <a:t>3. Sensitivity Analyses/Robustness check example</a:t>
            </a:r>
            <a:endParaRPr kumimoji="1" lang="zh-CN" altLang="en-US" dirty="0"/>
          </a:p>
        </p:txBody>
      </p:sp>
      <p:pic>
        <p:nvPicPr>
          <p:cNvPr id="4" name="内容占位符 4" descr="表格&#10;&#10;描述已自动生成">
            <a:extLst>
              <a:ext uri="{FF2B5EF4-FFF2-40B4-BE49-F238E27FC236}">
                <a16:creationId xmlns:a16="http://schemas.microsoft.com/office/drawing/2014/main" id="{8FF5DEEF-E4CC-8DDD-0CDF-937396B11D82}"/>
              </a:ext>
            </a:extLst>
          </p:cNvPr>
          <p:cNvPicPr>
            <a:picLocks noGrp="1" noChangeAspect="1"/>
          </p:cNvPicPr>
          <p:nvPr>
            <p:ph idx="1"/>
          </p:nvPr>
        </p:nvPicPr>
        <p:blipFill>
          <a:blip r:embed="rId2"/>
          <a:stretch>
            <a:fillRect/>
          </a:stretch>
        </p:blipFill>
        <p:spPr>
          <a:xfrm>
            <a:off x="1479838" y="2223465"/>
            <a:ext cx="3628881" cy="2054347"/>
          </a:xfrm>
        </p:spPr>
      </p:pic>
      <p:pic>
        <p:nvPicPr>
          <p:cNvPr id="5" name="图片 4">
            <a:extLst>
              <a:ext uri="{FF2B5EF4-FFF2-40B4-BE49-F238E27FC236}">
                <a16:creationId xmlns:a16="http://schemas.microsoft.com/office/drawing/2014/main" id="{76A7FBB4-97CD-AE50-9C28-D9F11C99AB35}"/>
              </a:ext>
            </a:extLst>
          </p:cNvPr>
          <p:cNvPicPr>
            <a:picLocks noChangeAspect="1"/>
          </p:cNvPicPr>
          <p:nvPr/>
        </p:nvPicPr>
        <p:blipFill>
          <a:blip r:embed="rId3"/>
          <a:stretch>
            <a:fillRect/>
          </a:stretch>
        </p:blipFill>
        <p:spPr>
          <a:xfrm>
            <a:off x="7145865" y="2404562"/>
            <a:ext cx="3886200" cy="3746500"/>
          </a:xfrm>
          <a:prstGeom prst="rect">
            <a:avLst/>
          </a:prstGeom>
        </p:spPr>
      </p:pic>
      <p:sp>
        <p:nvSpPr>
          <p:cNvPr id="6" name="文本框 5">
            <a:extLst>
              <a:ext uri="{FF2B5EF4-FFF2-40B4-BE49-F238E27FC236}">
                <a16:creationId xmlns:a16="http://schemas.microsoft.com/office/drawing/2014/main" id="{C35AF3AA-475B-696A-6F3A-B3154042E7A2}"/>
              </a:ext>
            </a:extLst>
          </p:cNvPr>
          <p:cNvSpPr txBox="1"/>
          <p:nvPr/>
        </p:nvSpPr>
        <p:spPr>
          <a:xfrm>
            <a:off x="618067" y="1854133"/>
            <a:ext cx="6000361" cy="369332"/>
          </a:xfrm>
          <a:prstGeom prst="rect">
            <a:avLst/>
          </a:prstGeom>
          <a:noFill/>
        </p:spPr>
        <p:txBody>
          <a:bodyPr wrap="none" rtlCol="0">
            <a:spAutoFit/>
          </a:bodyPr>
          <a:lstStyle/>
          <a:p>
            <a:r>
              <a:rPr kumimoji="1" lang="en-US" altLang="zh-CN" dirty="0"/>
              <a:t>1. Switch between categorical and numerical measurement</a:t>
            </a:r>
            <a:endParaRPr kumimoji="1" lang="zh-CN" altLang="en-US" dirty="0"/>
          </a:p>
        </p:txBody>
      </p:sp>
      <p:sp>
        <p:nvSpPr>
          <p:cNvPr id="7" name="文本框 6">
            <a:extLst>
              <a:ext uri="{FF2B5EF4-FFF2-40B4-BE49-F238E27FC236}">
                <a16:creationId xmlns:a16="http://schemas.microsoft.com/office/drawing/2014/main" id="{72364132-DDFA-505B-FD68-DC68A1CE016D}"/>
              </a:ext>
            </a:extLst>
          </p:cNvPr>
          <p:cNvSpPr txBox="1"/>
          <p:nvPr/>
        </p:nvSpPr>
        <p:spPr>
          <a:xfrm>
            <a:off x="6959599" y="1818599"/>
            <a:ext cx="4258733" cy="646331"/>
          </a:xfrm>
          <a:prstGeom prst="rect">
            <a:avLst/>
          </a:prstGeom>
          <a:noFill/>
        </p:spPr>
        <p:txBody>
          <a:bodyPr wrap="square" rtlCol="0">
            <a:spAutoFit/>
          </a:bodyPr>
          <a:lstStyle/>
          <a:p>
            <a:r>
              <a:rPr kumimoji="1" lang="en-US" altLang="zh-CN" dirty="0"/>
              <a:t>2. Treat independent variable code = 0, 1, 2, 3, 4 as numeric score</a:t>
            </a:r>
            <a:endParaRPr kumimoji="1" lang="zh-CN" altLang="en-US" dirty="0"/>
          </a:p>
        </p:txBody>
      </p:sp>
      <p:sp>
        <p:nvSpPr>
          <p:cNvPr id="8" name="文本框 7">
            <a:extLst>
              <a:ext uri="{FF2B5EF4-FFF2-40B4-BE49-F238E27FC236}">
                <a16:creationId xmlns:a16="http://schemas.microsoft.com/office/drawing/2014/main" id="{31246C15-E7FD-D45D-623C-5F57D90B3413}"/>
              </a:ext>
            </a:extLst>
          </p:cNvPr>
          <p:cNvSpPr txBox="1"/>
          <p:nvPr/>
        </p:nvSpPr>
        <p:spPr>
          <a:xfrm>
            <a:off x="787403" y="4323978"/>
            <a:ext cx="4258733" cy="369332"/>
          </a:xfrm>
          <a:prstGeom prst="rect">
            <a:avLst/>
          </a:prstGeom>
          <a:noFill/>
        </p:spPr>
        <p:txBody>
          <a:bodyPr wrap="square" rtlCol="0">
            <a:spAutoFit/>
          </a:bodyPr>
          <a:lstStyle/>
          <a:p>
            <a:r>
              <a:rPr kumimoji="1" lang="en-US" altLang="zh-CN" dirty="0"/>
              <a:t>3. Recode categorical variables </a:t>
            </a:r>
            <a:endParaRPr kumimoji="1" lang="zh-CN" altLang="en-US" dirty="0"/>
          </a:p>
        </p:txBody>
      </p:sp>
      <p:sp>
        <p:nvSpPr>
          <p:cNvPr id="10" name="文本框 9">
            <a:extLst>
              <a:ext uri="{FF2B5EF4-FFF2-40B4-BE49-F238E27FC236}">
                <a16:creationId xmlns:a16="http://schemas.microsoft.com/office/drawing/2014/main" id="{CD3B86B7-E475-BC23-F5C8-864650E7038E}"/>
              </a:ext>
            </a:extLst>
          </p:cNvPr>
          <p:cNvSpPr txBox="1"/>
          <p:nvPr/>
        </p:nvSpPr>
        <p:spPr>
          <a:xfrm>
            <a:off x="956734" y="4876800"/>
            <a:ext cx="4724400" cy="923330"/>
          </a:xfrm>
          <a:prstGeom prst="rect">
            <a:avLst/>
          </a:prstGeom>
          <a:noFill/>
        </p:spPr>
        <p:txBody>
          <a:bodyPr wrap="square" rtlCol="0">
            <a:spAutoFit/>
          </a:bodyPr>
          <a:lstStyle/>
          <a:p>
            <a:r>
              <a:rPr kumimoji="1" lang="en-US" altLang="zh-CN" dirty="0"/>
              <a:t>From multi-categorical to 0-1 variable.</a:t>
            </a:r>
          </a:p>
          <a:p>
            <a:r>
              <a:rPr kumimoji="1" lang="en-US" altLang="zh-CN" dirty="0"/>
              <a:t>From “have against don’t have” to ”Severe against non-severe”. </a:t>
            </a:r>
            <a:endParaRPr kumimoji="1" lang="zh-CN" altLang="en-US" dirty="0"/>
          </a:p>
        </p:txBody>
      </p:sp>
    </p:spTree>
    <p:extLst>
      <p:ext uri="{BB962C8B-B14F-4D97-AF65-F5344CB8AC3E}">
        <p14:creationId xmlns:p14="http://schemas.microsoft.com/office/powerpoint/2010/main" val="18533154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1142BC-4C47-2AB8-9BA1-105C5C69C803}"/>
              </a:ext>
            </a:extLst>
          </p:cNvPr>
          <p:cNvSpPr>
            <a:spLocks noGrp="1"/>
          </p:cNvSpPr>
          <p:nvPr>
            <p:ph type="title"/>
          </p:nvPr>
        </p:nvSpPr>
        <p:spPr/>
        <p:txBody>
          <a:bodyPr/>
          <a:lstStyle/>
          <a:p>
            <a:r>
              <a:rPr kumimoji="1" lang="en-US" altLang="zh-CN" dirty="0"/>
              <a:t>4. Stratification analyses/</a:t>
            </a:r>
            <a:r>
              <a:rPr kumimoji="1" lang="en" altLang="zh-CN" dirty="0"/>
              <a:t>Heterogeneity analysis</a:t>
            </a:r>
            <a:endParaRPr kumimoji="1" lang="zh-CN" altLang="en-US" dirty="0"/>
          </a:p>
        </p:txBody>
      </p:sp>
      <p:sp>
        <p:nvSpPr>
          <p:cNvPr id="3" name="内容占位符 2">
            <a:extLst>
              <a:ext uri="{FF2B5EF4-FFF2-40B4-BE49-F238E27FC236}">
                <a16:creationId xmlns:a16="http://schemas.microsoft.com/office/drawing/2014/main" id="{D2149825-E72D-EF90-6634-B0AB74480E0D}"/>
              </a:ext>
            </a:extLst>
          </p:cNvPr>
          <p:cNvSpPr>
            <a:spLocks noGrp="1"/>
          </p:cNvSpPr>
          <p:nvPr>
            <p:ph idx="1"/>
          </p:nvPr>
        </p:nvSpPr>
        <p:spPr/>
        <p:txBody>
          <a:bodyPr/>
          <a:lstStyle/>
          <a:p>
            <a:r>
              <a:rPr kumimoji="1" lang="en" altLang="zh-CN" dirty="0"/>
              <a:t>Stratification analysis is a statistical technique used to control for confounding variables by dividing a study population into subgroups (strata) based on one or more characteristics. This approach allows researchers to examine the relationships between variables within each subgroup, providing insights into how the effects of interest may vary across different segments of the population.</a:t>
            </a:r>
          </a:p>
          <a:p>
            <a:r>
              <a:rPr kumimoji="1" lang="en" altLang="zh-CN" dirty="0"/>
              <a:t>Heterogeneity analysis is a statistical method used to explore and understand variations in treatment effects or relationships between variables across different subgroups within a population.</a:t>
            </a:r>
          </a:p>
          <a:p>
            <a:pPr marL="0" indent="0">
              <a:buNone/>
            </a:pPr>
            <a:endParaRPr kumimoji="1" lang="zh-CN" altLang="en-US" dirty="0"/>
          </a:p>
        </p:txBody>
      </p:sp>
    </p:spTree>
    <p:extLst>
      <p:ext uri="{BB962C8B-B14F-4D97-AF65-F5344CB8AC3E}">
        <p14:creationId xmlns:p14="http://schemas.microsoft.com/office/powerpoint/2010/main" val="3891057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27E34C-EB5C-7266-FB01-1349C1351D96}"/>
              </a:ext>
            </a:extLst>
          </p:cNvPr>
          <p:cNvSpPr>
            <a:spLocks noGrp="1"/>
          </p:cNvSpPr>
          <p:nvPr>
            <p:ph type="title"/>
          </p:nvPr>
        </p:nvSpPr>
        <p:spPr/>
        <p:txBody>
          <a:bodyPr/>
          <a:lstStyle/>
          <a:p>
            <a:r>
              <a:rPr kumimoji="1" lang="en-US" altLang="zh-CN" dirty="0"/>
              <a:t>4. Stratification analyses/</a:t>
            </a:r>
            <a:r>
              <a:rPr kumimoji="1" lang="en" altLang="zh-CN" dirty="0"/>
              <a:t>Heterogeneity analysis</a:t>
            </a:r>
            <a:endParaRPr kumimoji="1" lang="zh-CN" altLang="en-US" dirty="0"/>
          </a:p>
        </p:txBody>
      </p:sp>
      <p:sp>
        <p:nvSpPr>
          <p:cNvPr id="3" name="内容占位符 2">
            <a:extLst>
              <a:ext uri="{FF2B5EF4-FFF2-40B4-BE49-F238E27FC236}">
                <a16:creationId xmlns:a16="http://schemas.microsoft.com/office/drawing/2014/main" id="{F6DFF71E-FC52-96AF-D75D-1679EC626F71}"/>
              </a:ext>
            </a:extLst>
          </p:cNvPr>
          <p:cNvSpPr>
            <a:spLocks noGrp="1"/>
          </p:cNvSpPr>
          <p:nvPr>
            <p:ph idx="1"/>
          </p:nvPr>
        </p:nvSpPr>
        <p:spPr/>
        <p:txBody>
          <a:bodyPr/>
          <a:lstStyle/>
          <a:p>
            <a:r>
              <a:rPr kumimoji="1" lang="en" altLang="zh-CN" dirty="0"/>
              <a:t>Stratification analysis</a:t>
            </a:r>
            <a:r>
              <a:rPr kumimoji="1" lang="zh-CN" altLang="en-US" dirty="0"/>
              <a:t> </a:t>
            </a:r>
            <a:r>
              <a:rPr kumimoji="1" lang="en-US" altLang="zh-CN" dirty="0"/>
              <a:t>is a subgroup analysis.</a:t>
            </a:r>
          </a:p>
          <a:p>
            <a:r>
              <a:rPr kumimoji="1" lang="en" altLang="zh-CN" dirty="0"/>
              <a:t>Heterogeneity analysis is an interaction analysis.</a:t>
            </a:r>
          </a:p>
          <a:p>
            <a:r>
              <a:rPr kumimoji="1" lang="en" altLang="zh-CN" dirty="0"/>
              <a:t>Both </a:t>
            </a:r>
            <a:r>
              <a:rPr kumimoji="1" lang="en-US" altLang="zh-CN"/>
              <a:t>allows subgroup differences in both intercept (constant) and slope (coefficient)</a:t>
            </a:r>
            <a:endParaRPr kumimoji="1" lang="en-US" altLang="zh-CN" dirty="0"/>
          </a:p>
        </p:txBody>
      </p:sp>
    </p:spTree>
    <p:extLst>
      <p:ext uri="{BB962C8B-B14F-4D97-AF65-F5344CB8AC3E}">
        <p14:creationId xmlns:p14="http://schemas.microsoft.com/office/powerpoint/2010/main" val="25048022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1A7C4C-B9F5-B760-EE38-B0CBBD301061}"/>
              </a:ext>
            </a:extLst>
          </p:cNvPr>
          <p:cNvSpPr>
            <a:spLocks noGrp="1"/>
          </p:cNvSpPr>
          <p:nvPr>
            <p:ph type="title"/>
          </p:nvPr>
        </p:nvSpPr>
        <p:spPr/>
        <p:txBody>
          <a:bodyPr/>
          <a:lstStyle/>
          <a:p>
            <a:r>
              <a:rPr kumimoji="1" lang="en-US" altLang="zh-CN" dirty="0"/>
              <a:t>4. Stratification analyses</a:t>
            </a:r>
            <a:endParaRPr kumimoji="1" lang="zh-CN" altLang="en-US" dirty="0"/>
          </a:p>
        </p:txBody>
      </p:sp>
      <p:pic>
        <p:nvPicPr>
          <p:cNvPr id="5" name="Content Placeholder 2" descr="A screenshot of a computer&#10;&#10;Description automatically generated">
            <a:extLst>
              <a:ext uri="{FF2B5EF4-FFF2-40B4-BE49-F238E27FC236}">
                <a16:creationId xmlns:a16="http://schemas.microsoft.com/office/drawing/2014/main" id="{8523C67C-D7C0-62C2-7346-EA467C407019}"/>
              </a:ext>
            </a:extLst>
          </p:cNvPr>
          <p:cNvPicPr>
            <a:picLocks noGrp="1" noChangeAspect="1"/>
          </p:cNvPicPr>
          <p:nvPr>
            <p:ph idx="1"/>
          </p:nvPr>
        </p:nvPicPr>
        <p:blipFill rotWithShape="1">
          <a:blip r:embed="rId2"/>
          <a:srcRect b="64262"/>
          <a:stretch/>
        </p:blipFill>
        <p:spPr>
          <a:xfrm>
            <a:off x="1371468" y="1690688"/>
            <a:ext cx="9906131" cy="4997979"/>
          </a:xfrm>
        </p:spPr>
      </p:pic>
      <p:sp>
        <p:nvSpPr>
          <p:cNvPr id="6" name="矩形 5">
            <a:extLst>
              <a:ext uri="{FF2B5EF4-FFF2-40B4-BE49-F238E27FC236}">
                <a16:creationId xmlns:a16="http://schemas.microsoft.com/office/drawing/2014/main" id="{A95161B3-8BA4-F745-2BA2-380A9199EA1D}"/>
              </a:ext>
            </a:extLst>
          </p:cNvPr>
          <p:cNvSpPr/>
          <p:nvPr/>
        </p:nvSpPr>
        <p:spPr>
          <a:xfrm>
            <a:off x="1295267" y="3429000"/>
            <a:ext cx="1905000" cy="1642533"/>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a:extLst>
              <a:ext uri="{FF2B5EF4-FFF2-40B4-BE49-F238E27FC236}">
                <a16:creationId xmlns:a16="http://schemas.microsoft.com/office/drawing/2014/main" id="{9562F567-18B7-DA03-6BA0-CC0021EC83AA}"/>
              </a:ext>
            </a:extLst>
          </p:cNvPr>
          <p:cNvSpPr/>
          <p:nvPr/>
        </p:nvSpPr>
        <p:spPr>
          <a:xfrm>
            <a:off x="8830600" y="3429000"/>
            <a:ext cx="1905000" cy="1642533"/>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628345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4E1724-F55B-DAD0-35E5-81264DB118EA}"/>
              </a:ext>
            </a:extLst>
          </p:cNvPr>
          <p:cNvSpPr>
            <a:spLocks noGrp="1"/>
          </p:cNvSpPr>
          <p:nvPr>
            <p:ph type="title"/>
          </p:nvPr>
        </p:nvSpPr>
        <p:spPr/>
        <p:txBody>
          <a:bodyPr/>
          <a:lstStyle/>
          <a:p>
            <a:r>
              <a:rPr kumimoji="1" lang="en" altLang="zh-CN" dirty="0"/>
              <a:t>4. Heterogeneity analysis</a:t>
            </a:r>
            <a:endParaRPr kumimoji="1" lang="zh-CN" altLang="en-US" dirty="0"/>
          </a:p>
        </p:txBody>
      </p:sp>
      <p:pic>
        <p:nvPicPr>
          <p:cNvPr id="4" name="图片 3">
            <a:extLst>
              <a:ext uri="{FF2B5EF4-FFF2-40B4-BE49-F238E27FC236}">
                <a16:creationId xmlns:a16="http://schemas.microsoft.com/office/drawing/2014/main" id="{0D70AA8F-C961-3F3D-2F77-A5C8466274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2333" y="1555903"/>
            <a:ext cx="3966422" cy="4733824"/>
          </a:xfrm>
          <a:prstGeom prst="rect">
            <a:avLst/>
          </a:prstGeom>
        </p:spPr>
      </p:pic>
      <p:sp>
        <p:nvSpPr>
          <p:cNvPr id="5" name="矩形 4">
            <a:extLst>
              <a:ext uri="{FF2B5EF4-FFF2-40B4-BE49-F238E27FC236}">
                <a16:creationId xmlns:a16="http://schemas.microsoft.com/office/drawing/2014/main" id="{9A42C6A1-3A47-9283-AC80-2F98A4096B5E}"/>
              </a:ext>
            </a:extLst>
          </p:cNvPr>
          <p:cNvSpPr/>
          <p:nvPr/>
        </p:nvSpPr>
        <p:spPr>
          <a:xfrm>
            <a:off x="3750599" y="4614333"/>
            <a:ext cx="4292733" cy="5588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a:extLst>
              <a:ext uri="{FF2B5EF4-FFF2-40B4-BE49-F238E27FC236}">
                <a16:creationId xmlns:a16="http://schemas.microsoft.com/office/drawing/2014/main" id="{0D2D98C8-0BC6-DF69-BC6F-A9E2342B2A9A}"/>
              </a:ext>
            </a:extLst>
          </p:cNvPr>
          <p:cNvSpPr/>
          <p:nvPr/>
        </p:nvSpPr>
        <p:spPr>
          <a:xfrm>
            <a:off x="3750599" y="3064933"/>
            <a:ext cx="4292733" cy="5588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a:extLst>
              <a:ext uri="{FF2B5EF4-FFF2-40B4-BE49-F238E27FC236}">
                <a16:creationId xmlns:a16="http://schemas.microsoft.com/office/drawing/2014/main" id="{5D9DE9A6-0FCB-6E54-3F62-4342E08CE5E8}"/>
              </a:ext>
            </a:extLst>
          </p:cNvPr>
          <p:cNvSpPr/>
          <p:nvPr/>
        </p:nvSpPr>
        <p:spPr>
          <a:xfrm>
            <a:off x="3689177" y="1999642"/>
            <a:ext cx="4292733" cy="379994"/>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933493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EC35A9C6-8752-D884-F985-975E180499B2}"/>
              </a:ext>
            </a:extLst>
          </p:cNvPr>
          <p:cNvSpPr txBox="1"/>
          <p:nvPr/>
        </p:nvSpPr>
        <p:spPr>
          <a:xfrm>
            <a:off x="1313792" y="1208691"/>
            <a:ext cx="2449710" cy="923330"/>
          </a:xfrm>
          <a:prstGeom prst="rect">
            <a:avLst/>
          </a:prstGeom>
          <a:noFill/>
        </p:spPr>
        <p:txBody>
          <a:bodyPr wrap="none" rtlCol="0">
            <a:spAutoFit/>
          </a:bodyPr>
          <a:lstStyle/>
          <a:p>
            <a:r>
              <a:rPr kumimoji="1" lang="en-US" altLang="zh-CN" sz="5400" dirty="0"/>
              <a:t>Results </a:t>
            </a:r>
            <a:endParaRPr kumimoji="1" lang="zh-CN" altLang="en-US" sz="5400" dirty="0"/>
          </a:p>
        </p:txBody>
      </p:sp>
      <p:sp>
        <p:nvSpPr>
          <p:cNvPr id="4" name="文本框 3">
            <a:extLst>
              <a:ext uri="{FF2B5EF4-FFF2-40B4-BE49-F238E27FC236}">
                <a16:creationId xmlns:a16="http://schemas.microsoft.com/office/drawing/2014/main" id="{F6122AEE-6AF3-D803-8A9E-C777156023AC}"/>
              </a:ext>
            </a:extLst>
          </p:cNvPr>
          <p:cNvSpPr txBox="1"/>
          <p:nvPr/>
        </p:nvSpPr>
        <p:spPr>
          <a:xfrm>
            <a:off x="7098541" y="1208691"/>
            <a:ext cx="3932487" cy="923330"/>
          </a:xfrm>
          <a:prstGeom prst="rect">
            <a:avLst/>
          </a:prstGeom>
          <a:noFill/>
        </p:spPr>
        <p:txBody>
          <a:bodyPr wrap="none" rtlCol="0">
            <a:spAutoFit/>
          </a:bodyPr>
          <a:lstStyle/>
          <a:p>
            <a:r>
              <a:rPr kumimoji="1" lang="en-US" altLang="zh-CN" sz="5400" dirty="0"/>
              <a:t>Conclusions </a:t>
            </a:r>
            <a:endParaRPr kumimoji="1" lang="zh-CN" altLang="en-US" sz="5400" dirty="0"/>
          </a:p>
        </p:txBody>
      </p:sp>
      <p:sp>
        <p:nvSpPr>
          <p:cNvPr id="6" name="右箭头 5">
            <a:extLst>
              <a:ext uri="{FF2B5EF4-FFF2-40B4-BE49-F238E27FC236}">
                <a16:creationId xmlns:a16="http://schemas.microsoft.com/office/drawing/2014/main" id="{A5932BA0-4C28-2662-CAB9-EB722478C5C0}"/>
              </a:ext>
            </a:extLst>
          </p:cNvPr>
          <p:cNvSpPr/>
          <p:nvPr/>
        </p:nvSpPr>
        <p:spPr>
          <a:xfrm>
            <a:off x="4789890" y="1329559"/>
            <a:ext cx="1723697" cy="68159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1244755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24FBA9-F05E-518C-62EE-18AC948911B7}"/>
              </a:ext>
            </a:extLst>
          </p:cNvPr>
          <p:cNvSpPr>
            <a:spLocks noGrp="1"/>
          </p:cNvSpPr>
          <p:nvPr>
            <p:ph type="title"/>
          </p:nvPr>
        </p:nvSpPr>
        <p:spPr/>
        <p:txBody>
          <a:bodyPr/>
          <a:lstStyle/>
          <a:p>
            <a:r>
              <a:rPr kumimoji="1" lang="en-US" altLang="zh-CN" dirty="0"/>
              <a:t>4. Stratification analyses+</a:t>
            </a:r>
            <a:r>
              <a:rPr kumimoji="1" lang="en" altLang="zh-CN" dirty="0"/>
              <a:t>Heterogeneity analysis</a:t>
            </a:r>
            <a:endParaRPr kumimoji="1" lang="zh-CN" altLang="en-US" dirty="0"/>
          </a:p>
        </p:txBody>
      </p:sp>
      <p:sp>
        <p:nvSpPr>
          <p:cNvPr id="3" name="内容占位符 2">
            <a:extLst>
              <a:ext uri="{FF2B5EF4-FFF2-40B4-BE49-F238E27FC236}">
                <a16:creationId xmlns:a16="http://schemas.microsoft.com/office/drawing/2014/main" id="{515D3D50-79AB-58E1-8238-44C1992F672C}"/>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3D9255A5-E5AE-BF68-0C95-6B9CDEE9FC61}"/>
              </a:ext>
            </a:extLst>
          </p:cNvPr>
          <p:cNvPicPr>
            <a:picLocks noChangeAspect="1"/>
          </p:cNvPicPr>
          <p:nvPr/>
        </p:nvPicPr>
        <p:blipFill>
          <a:blip r:embed="rId2"/>
          <a:stretch>
            <a:fillRect/>
          </a:stretch>
        </p:blipFill>
        <p:spPr>
          <a:xfrm>
            <a:off x="1253935" y="2482849"/>
            <a:ext cx="9684129" cy="1892301"/>
          </a:xfrm>
          <a:prstGeom prst="rect">
            <a:avLst/>
          </a:prstGeom>
        </p:spPr>
      </p:pic>
    </p:spTree>
    <p:extLst>
      <p:ext uri="{BB962C8B-B14F-4D97-AF65-F5344CB8AC3E}">
        <p14:creationId xmlns:p14="http://schemas.microsoft.com/office/powerpoint/2010/main" val="405654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5BF23E-9C08-864C-C52E-3F197F658833}"/>
              </a:ext>
            </a:extLst>
          </p:cNvPr>
          <p:cNvSpPr>
            <a:spLocks noGrp="1"/>
          </p:cNvSpPr>
          <p:nvPr>
            <p:ph type="title"/>
          </p:nvPr>
        </p:nvSpPr>
        <p:spPr/>
        <p:txBody>
          <a:bodyPr/>
          <a:lstStyle/>
          <a:p>
            <a:r>
              <a:rPr kumimoji="1" lang="en-US" altLang="zh-CN" dirty="0"/>
              <a:t>*5. Mechanism Analyses</a:t>
            </a:r>
            <a:endParaRPr kumimoji="1" lang="zh-CN" altLang="en-US" dirty="0"/>
          </a:p>
        </p:txBody>
      </p:sp>
      <p:sp>
        <p:nvSpPr>
          <p:cNvPr id="3" name="内容占位符 2">
            <a:extLst>
              <a:ext uri="{FF2B5EF4-FFF2-40B4-BE49-F238E27FC236}">
                <a16:creationId xmlns:a16="http://schemas.microsoft.com/office/drawing/2014/main" id="{42778978-FF94-A7D7-2F0D-D81C84CF166D}"/>
              </a:ext>
            </a:extLst>
          </p:cNvPr>
          <p:cNvSpPr>
            <a:spLocks noGrp="1"/>
          </p:cNvSpPr>
          <p:nvPr>
            <p:ph idx="1"/>
          </p:nvPr>
        </p:nvSpPr>
        <p:spPr/>
        <p:txBody>
          <a:bodyPr/>
          <a:lstStyle/>
          <a:p>
            <a:r>
              <a:rPr kumimoji="1" lang="en-US" altLang="zh-CN" dirty="0"/>
              <a:t>Very hard to test it with data in epidemiology analyses.</a:t>
            </a:r>
            <a:r>
              <a:rPr kumimoji="1" lang="zh-CN" altLang="en-US" dirty="0"/>
              <a:t> </a:t>
            </a:r>
            <a:r>
              <a:rPr kumimoji="1" lang="en-US" altLang="zh-CN" dirty="0"/>
              <a:t>Occasionally, discuss it in the discussion section.</a:t>
            </a:r>
          </a:p>
        </p:txBody>
      </p:sp>
    </p:spTree>
    <p:extLst>
      <p:ext uri="{BB962C8B-B14F-4D97-AF65-F5344CB8AC3E}">
        <p14:creationId xmlns:p14="http://schemas.microsoft.com/office/powerpoint/2010/main" val="372736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B990A1-945C-25FC-CD81-14872FB23124}"/>
              </a:ext>
            </a:extLst>
          </p:cNvPr>
          <p:cNvSpPr>
            <a:spLocks noGrp="1"/>
          </p:cNvSpPr>
          <p:nvPr>
            <p:ph type="title"/>
          </p:nvPr>
        </p:nvSpPr>
        <p:spPr/>
        <p:txBody>
          <a:bodyPr>
            <a:normAutofit/>
          </a:bodyPr>
          <a:lstStyle/>
          <a:p>
            <a:r>
              <a:rPr lang="en-US" altLang="zh-CN" sz="4400" b="1" dirty="0">
                <a:solidFill>
                  <a:srgbClr val="3561AB"/>
                </a:solidFill>
                <a:effectLst/>
              </a:rPr>
              <a:t>Causal pathway/Causal Chain</a:t>
            </a:r>
            <a:r>
              <a:rPr lang="zh-CN" altLang="en-US" sz="4400" b="1" dirty="0">
                <a:solidFill>
                  <a:srgbClr val="3561AB"/>
                </a:solidFill>
                <a:effectLst/>
              </a:rPr>
              <a:t> </a:t>
            </a:r>
            <a:r>
              <a:rPr lang="en-US" altLang="zh-CN" sz="4400" b="1" dirty="0">
                <a:solidFill>
                  <a:srgbClr val="3561AB"/>
                </a:solidFill>
                <a:effectLst/>
              </a:rPr>
              <a:t>in Health Study</a:t>
            </a:r>
            <a:endParaRPr kumimoji="1" lang="zh-CN" altLang="en-US" dirty="0"/>
          </a:p>
        </p:txBody>
      </p:sp>
      <p:pic>
        <p:nvPicPr>
          <p:cNvPr id="4" name="图片 3" descr="图示&#10;&#10;描述已自动生成">
            <a:extLst>
              <a:ext uri="{FF2B5EF4-FFF2-40B4-BE49-F238E27FC236}">
                <a16:creationId xmlns:a16="http://schemas.microsoft.com/office/drawing/2014/main" id="{99118713-80AA-29DD-9129-7059C4621441}"/>
              </a:ext>
            </a:extLst>
          </p:cNvPr>
          <p:cNvPicPr>
            <a:picLocks noChangeAspect="1"/>
          </p:cNvPicPr>
          <p:nvPr/>
        </p:nvPicPr>
        <p:blipFill>
          <a:blip r:embed="rId2"/>
          <a:stretch>
            <a:fillRect/>
          </a:stretch>
        </p:blipFill>
        <p:spPr>
          <a:xfrm>
            <a:off x="526185" y="1987261"/>
            <a:ext cx="11139629" cy="3324982"/>
          </a:xfrm>
          <a:prstGeom prst="rect">
            <a:avLst/>
          </a:prstGeom>
        </p:spPr>
      </p:pic>
      <p:sp>
        <p:nvSpPr>
          <p:cNvPr id="5" name="圆角矩形 4">
            <a:extLst>
              <a:ext uri="{FF2B5EF4-FFF2-40B4-BE49-F238E27FC236}">
                <a16:creationId xmlns:a16="http://schemas.microsoft.com/office/drawing/2014/main" id="{204CCD0D-F300-F38E-014E-15CC086E18E9}"/>
              </a:ext>
            </a:extLst>
          </p:cNvPr>
          <p:cNvSpPr/>
          <p:nvPr/>
        </p:nvSpPr>
        <p:spPr>
          <a:xfrm>
            <a:off x="2658783" y="2060640"/>
            <a:ext cx="3473253" cy="3547918"/>
          </a:xfrm>
          <a:prstGeom prst="round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dirty="0"/>
          </a:p>
        </p:txBody>
      </p:sp>
    </p:spTree>
    <p:extLst>
      <p:ext uri="{BB962C8B-B14F-4D97-AF65-F5344CB8AC3E}">
        <p14:creationId xmlns:p14="http://schemas.microsoft.com/office/powerpoint/2010/main" val="2916436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EC35A9C6-8752-D884-F985-975E180499B2}"/>
              </a:ext>
            </a:extLst>
          </p:cNvPr>
          <p:cNvSpPr txBox="1"/>
          <p:nvPr/>
        </p:nvSpPr>
        <p:spPr>
          <a:xfrm>
            <a:off x="1313792" y="1208691"/>
            <a:ext cx="2449710" cy="923330"/>
          </a:xfrm>
          <a:prstGeom prst="rect">
            <a:avLst/>
          </a:prstGeom>
          <a:noFill/>
        </p:spPr>
        <p:txBody>
          <a:bodyPr wrap="none" rtlCol="0">
            <a:spAutoFit/>
          </a:bodyPr>
          <a:lstStyle/>
          <a:p>
            <a:r>
              <a:rPr kumimoji="1" lang="en-US" altLang="zh-CN" sz="5400" dirty="0"/>
              <a:t>Results </a:t>
            </a:r>
            <a:endParaRPr kumimoji="1" lang="zh-CN" altLang="en-US" sz="5400" dirty="0"/>
          </a:p>
        </p:txBody>
      </p:sp>
      <p:sp>
        <p:nvSpPr>
          <p:cNvPr id="4" name="文本框 3">
            <a:extLst>
              <a:ext uri="{FF2B5EF4-FFF2-40B4-BE49-F238E27FC236}">
                <a16:creationId xmlns:a16="http://schemas.microsoft.com/office/drawing/2014/main" id="{F6122AEE-6AF3-D803-8A9E-C777156023AC}"/>
              </a:ext>
            </a:extLst>
          </p:cNvPr>
          <p:cNvSpPr txBox="1"/>
          <p:nvPr/>
        </p:nvSpPr>
        <p:spPr>
          <a:xfrm>
            <a:off x="7098541" y="1208691"/>
            <a:ext cx="3932487" cy="923330"/>
          </a:xfrm>
          <a:prstGeom prst="rect">
            <a:avLst/>
          </a:prstGeom>
          <a:noFill/>
        </p:spPr>
        <p:txBody>
          <a:bodyPr wrap="none" rtlCol="0">
            <a:spAutoFit/>
          </a:bodyPr>
          <a:lstStyle/>
          <a:p>
            <a:r>
              <a:rPr kumimoji="1" lang="en-US" altLang="zh-CN" sz="5400" dirty="0"/>
              <a:t>Conclusions </a:t>
            </a:r>
            <a:endParaRPr kumimoji="1" lang="zh-CN" altLang="en-US" sz="5400" dirty="0"/>
          </a:p>
        </p:txBody>
      </p:sp>
      <p:sp>
        <p:nvSpPr>
          <p:cNvPr id="6" name="右箭头 5">
            <a:extLst>
              <a:ext uri="{FF2B5EF4-FFF2-40B4-BE49-F238E27FC236}">
                <a16:creationId xmlns:a16="http://schemas.microsoft.com/office/drawing/2014/main" id="{A5932BA0-4C28-2662-CAB9-EB722478C5C0}"/>
              </a:ext>
            </a:extLst>
          </p:cNvPr>
          <p:cNvSpPr/>
          <p:nvPr/>
        </p:nvSpPr>
        <p:spPr>
          <a:xfrm>
            <a:off x="4789890" y="1329559"/>
            <a:ext cx="1723697" cy="68159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文本框 1">
            <a:extLst>
              <a:ext uri="{FF2B5EF4-FFF2-40B4-BE49-F238E27FC236}">
                <a16:creationId xmlns:a16="http://schemas.microsoft.com/office/drawing/2014/main" id="{51C75D4E-2B58-63FB-8C36-C577E20487B6}"/>
              </a:ext>
            </a:extLst>
          </p:cNvPr>
          <p:cNvSpPr txBox="1"/>
          <p:nvPr/>
        </p:nvSpPr>
        <p:spPr>
          <a:xfrm>
            <a:off x="1204340" y="3023597"/>
            <a:ext cx="3447393" cy="2308324"/>
          </a:xfrm>
          <a:prstGeom prst="rect">
            <a:avLst/>
          </a:prstGeom>
          <a:noFill/>
        </p:spPr>
        <p:txBody>
          <a:bodyPr wrap="square" rtlCol="0">
            <a:spAutoFit/>
          </a:bodyPr>
          <a:lstStyle/>
          <a:p>
            <a:r>
              <a:rPr kumimoji="1" lang="en-US" altLang="zh-CN" dirty="0"/>
              <a:t>Results are unbiased; </a:t>
            </a:r>
          </a:p>
          <a:p>
            <a:r>
              <a:rPr kumimoji="1" lang="en-US" altLang="zh-CN" dirty="0"/>
              <a:t>Results not sensitive to measurement;</a:t>
            </a:r>
          </a:p>
          <a:p>
            <a:r>
              <a:rPr kumimoji="1" lang="en-US" altLang="zh-CN" dirty="0"/>
              <a:t>Results are robust;</a:t>
            </a:r>
          </a:p>
          <a:p>
            <a:r>
              <a:rPr kumimoji="1" lang="en-US" altLang="zh-CN" dirty="0"/>
              <a:t>Results are supported by  proven Mechanism </a:t>
            </a:r>
          </a:p>
          <a:p>
            <a:r>
              <a:rPr kumimoji="1" lang="en-US" altLang="zh-CN" dirty="0"/>
              <a:t>……</a:t>
            </a:r>
          </a:p>
          <a:p>
            <a:endParaRPr kumimoji="1" lang="zh-CN" altLang="en-US" dirty="0"/>
          </a:p>
        </p:txBody>
      </p:sp>
      <p:sp>
        <p:nvSpPr>
          <p:cNvPr id="5" name="文本框 4">
            <a:extLst>
              <a:ext uri="{FF2B5EF4-FFF2-40B4-BE49-F238E27FC236}">
                <a16:creationId xmlns:a16="http://schemas.microsoft.com/office/drawing/2014/main" id="{8DA0B365-4142-F6E7-CD63-7BC5DBE09C49}"/>
              </a:ext>
            </a:extLst>
          </p:cNvPr>
          <p:cNvSpPr txBox="1"/>
          <p:nvPr/>
        </p:nvSpPr>
        <p:spPr>
          <a:xfrm>
            <a:off x="4232520" y="3979568"/>
            <a:ext cx="3292889" cy="923330"/>
          </a:xfrm>
          <a:prstGeom prst="rect">
            <a:avLst/>
          </a:prstGeom>
          <a:noFill/>
        </p:spPr>
        <p:txBody>
          <a:bodyPr wrap="none" rtlCol="0">
            <a:spAutoFit/>
          </a:bodyPr>
          <a:lstStyle/>
          <a:p>
            <a:r>
              <a:rPr kumimoji="1" lang="en-US" altLang="zh-CN" sz="5400" dirty="0"/>
              <a:t>Discussion</a:t>
            </a:r>
            <a:endParaRPr kumimoji="1" lang="zh-CN" altLang="en-US" sz="5400" dirty="0"/>
          </a:p>
        </p:txBody>
      </p:sp>
      <p:sp>
        <p:nvSpPr>
          <p:cNvPr id="7" name="文本框 6">
            <a:extLst>
              <a:ext uri="{FF2B5EF4-FFF2-40B4-BE49-F238E27FC236}">
                <a16:creationId xmlns:a16="http://schemas.microsoft.com/office/drawing/2014/main" id="{E838F7B1-3E50-AC95-2DF4-80101641AAD1}"/>
              </a:ext>
            </a:extLst>
          </p:cNvPr>
          <p:cNvSpPr txBox="1"/>
          <p:nvPr/>
        </p:nvSpPr>
        <p:spPr>
          <a:xfrm>
            <a:off x="4253276" y="4940105"/>
            <a:ext cx="3447393" cy="1200329"/>
          </a:xfrm>
          <a:prstGeom prst="rect">
            <a:avLst/>
          </a:prstGeom>
          <a:noFill/>
        </p:spPr>
        <p:txBody>
          <a:bodyPr wrap="square" rtlCol="0">
            <a:spAutoFit/>
          </a:bodyPr>
          <a:lstStyle/>
          <a:p>
            <a:r>
              <a:rPr kumimoji="1" lang="en-US" altLang="zh-CN" dirty="0"/>
              <a:t>Compare results with other literature; </a:t>
            </a:r>
          </a:p>
          <a:p>
            <a:r>
              <a:rPr kumimoji="1" lang="en-US" altLang="zh-CN" dirty="0"/>
              <a:t>Discuss mechanism……</a:t>
            </a:r>
          </a:p>
          <a:p>
            <a:endParaRPr kumimoji="1" lang="zh-CN" altLang="en-US" dirty="0"/>
          </a:p>
        </p:txBody>
      </p:sp>
      <p:sp>
        <p:nvSpPr>
          <p:cNvPr id="8" name="右箭头 7">
            <a:extLst>
              <a:ext uri="{FF2B5EF4-FFF2-40B4-BE49-F238E27FC236}">
                <a16:creationId xmlns:a16="http://schemas.microsoft.com/office/drawing/2014/main" id="{284D30DF-A636-4A11-76A2-49EFCF5AF2B9}"/>
              </a:ext>
            </a:extLst>
          </p:cNvPr>
          <p:cNvSpPr/>
          <p:nvPr/>
        </p:nvSpPr>
        <p:spPr>
          <a:xfrm rot="1907673">
            <a:off x="3789885" y="3093218"/>
            <a:ext cx="1723697" cy="68159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右箭头 8">
            <a:extLst>
              <a:ext uri="{FF2B5EF4-FFF2-40B4-BE49-F238E27FC236}">
                <a16:creationId xmlns:a16="http://schemas.microsoft.com/office/drawing/2014/main" id="{01A4CF55-FAD6-EF3F-7D76-07D55F35A15C}"/>
              </a:ext>
            </a:extLst>
          </p:cNvPr>
          <p:cNvSpPr/>
          <p:nvPr/>
        </p:nvSpPr>
        <p:spPr>
          <a:xfrm rot="19172282">
            <a:off x="5893999" y="3080523"/>
            <a:ext cx="1723697" cy="68159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文本框 10">
            <a:extLst>
              <a:ext uri="{FF2B5EF4-FFF2-40B4-BE49-F238E27FC236}">
                <a16:creationId xmlns:a16="http://schemas.microsoft.com/office/drawing/2014/main" id="{197B4412-9FC9-146B-89A6-C8B2882D76DB}"/>
              </a:ext>
            </a:extLst>
          </p:cNvPr>
          <p:cNvSpPr txBox="1"/>
          <p:nvPr/>
        </p:nvSpPr>
        <p:spPr>
          <a:xfrm>
            <a:off x="1204340" y="2385936"/>
            <a:ext cx="3371436" cy="646331"/>
          </a:xfrm>
          <a:prstGeom prst="rect">
            <a:avLst/>
          </a:prstGeom>
          <a:noFill/>
        </p:spPr>
        <p:txBody>
          <a:bodyPr wrap="none" rtlCol="0">
            <a:spAutoFit/>
          </a:bodyPr>
          <a:lstStyle/>
          <a:p>
            <a:r>
              <a:rPr kumimoji="1" lang="en-US" altLang="zh-CN" dirty="0"/>
              <a:t>Results from base-case analyses</a:t>
            </a:r>
          </a:p>
          <a:p>
            <a:r>
              <a:rPr kumimoji="1" lang="en-US" altLang="zh-CN" dirty="0"/>
              <a:t>            +</a:t>
            </a:r>
            <a:endParaRPr kumimoji="1" lang="zh-CN" altLang="en-US" dirty="0"/>
          </a:p>
        </p:txBody>
      </p:sp>
    </p:spTree>
    <p:extLst>
      <p:ext uri="{BB962C8B-B14F-4D97-AF65-F5344CB8AC3E}">
        <p14:creationId xmlns:p14="http://schemas.microsoft.com/office/powerpoint/2010/main" val="1440012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1B9825-EF8C-8289-3B79-183C17F7F805}"/>
              </a:ext>
            </a:extLst>
          </p:cNvPr>
          <p:cNvSpPr>
            <a:spLocks noGrp="1"/>
          </p:cNvSpPr>
          <p:nvPr>
            <p:ph type="title"/>
          </p:nvPr>
        </p:nvSpPr>
        <p:spPr/>
        <p:txBody>
          <a:bodyPr/>
          <a:lstStyle/>
          <a:p>
            <a:r>
              <a:rPr kumimoji="1" lang="en-US" altLang="zh-CN" dirty="0"/>
              <a:t>Analyses</a:t>
            </a:r>
            <a:r>
              <a:rPr kumimoji="1" lang="zh-CN" altLang="en-US" dirty="0"/>
              <a:t> </a:t>
            </a:r>
            <a:r>
              <a:rPr kumimoji="1" lang="en-US" altLang="zh-CN" dirty="0"/>
              <a:t>progress</a:t>
            </a:r>
            <a:endParaRPr kumimoji="1" lang="zh-CN" altLang="en-US" dirty="0"/>
          </a:p>
        </p:txBody>
      </p:sp>
      <p:pic>
        <p:nvPicPr>
          <p:cNvPr id="6" name="图片 5" descr="图示&#10;&#10;描述已自动生成">
            <a:extLst>
              <a:ext uri="{FF2B5EF4-FFF2-40B4-BE49-F238E27FC236}">
                <a16:creationId xmlns:a16="http://schemas.microsoft.com/office/drawing/2014/main" id="{10E50D2F-5F8A-8EE0-A7F4-BCCCE73B3F08}"/>
              </a:ext>
            </a:extLst>
          </p:cNvPr>
          <p:cNvPicPr>
            <a:picLocks noChangeAspect="1"/>
          </p:cNvPicPr>
          <p:nvPr/>
        </p:nvPicPr>
        <p:blipFill rotWithShape="1">
          <a:blip r:embed="rId2"/>
          <a:srcRect b="4988"/>
          <a:stretch/>
        </p:blipFill>
        <p:spPr>
          <a:xfrm>
            <a:off x="1433560" y="1506297"/>
            <a:ext cx="3364731" cy="5047727"/>
          </a:xfrm>
          <a:prstGeom prst="rect">
            <a:avLst/>
          </a:prstGeom>
        </p:spPr>
      </p:pic>
      <p:sp>
        <p:nvSpPr>
          <p:cNvPr id="9" name="文本框 8">
            <a:extLst>
              <a:ext uri="{FF2B5EF4-FFF2-40B4-BE49-F238E27FC236}">
                <a16:creationId xmlns:a16="http://schemas.microsoft.com/office/drawing/2014/main" id="{61FBE8AF-7AA4-D04B-D5D6-CD8AEA9DF4F3}"/>
              </a:ext>
            </a:extLst>
          </p:cNvPr>
          <p:cNvSpPr txBox="1"/>
          <p:nvPr/>
        </p:nvSpPr>
        <p:spPr>
          <a:xfrm>
            <a:off x="5274733" y="1769533"/>
            <a:ext cx="3026791" cy="523220"/>
          </a:xfrm>
          <a:prstGeom prst="rect">
            <a:avLst/>
          </a:prstGeom>
          <a:noFill/>
        </p:spPr>
        <p:txBody>
          <a:bodyPr wrap="none" rtlCol="0">
            <a:spAutoFit/>
          </a:bodyPr>
          <a:lstStyle/>
          <a:p>
            <a:r>
              <a:rPr kumimoji="1" lang="en-US" altLang="zh-CN" sz="2800" dirty="0"/>
              <a:t>1. Model Selection</a:t>
            </a:r>
            <a:endParaRPr kumimoji="1" lang="zh-CN" altLang="en-US" sz="2800" dirty="0"/>
          </a:p>
        </p:txBody>
      </p:sp>
      <p:sp>
        <p:nvSpPr>
          <p:cNvPr id="11" name="文本框 10">
            <a:extLst>
              <a:ext uri="{FF2B5EF4-FFF2-40B4-BE49-F238E27FC236}">
                <a16:creationId xmlns:a16="http://schemas.microsoft.com/office/drawing/2014/main" id="{02B32A58-E4C7-F2A1-5903-605BEEE54F89}"/>
              </a:ext>
            </a:extLst>
          </p:cNvPr>
          <p:cNvSpPr txBox="1"/>
          <p:nvPr/>
        </p:nvSpPr>
        <p:spPr>
          <a:xfrm>
            <a:off x="5274731" y="2354664"/>
            <a:ext cx="4022255" cy="523220"/>
          </a:xfrm>
          <a:prstGeom prst="rect">
            <a:avLst/>
          </a:prstGeom>
          <a:noFill/>
        </p:spPr>
        <p:txBody>
          <a:bodyPr wrap="none" rtlCol="0">
            <a:spAutoFit/>
          </a:bodyPr>
          <a:lstStyle/>
          <a:p>
            <a:r>
              <a:rPr kumimoji="1" lang="en-US" altLang="zh-CN" sz="2800" dirty="0"/>
              <a:t>2. Adjust by confounders</a:t>
            </a:r>
          </a:p>
        </p:txBody>
      </p:sp>
      <p:sp>
        <p:nvSpPr>
          <p:cNvPr id="12" name="文本框 11">
            <a:extLst>
              <a:ext uri="{FF2B5EF4-FFF2-40B4-BE49-F238E27FC236}">
                <a16:creationId xmlns:a16="http://schemas.microsoft.com/office/drawing/2014/main" id="{8B68115F-E848-ACDB-986C-9DC19D0B2CBB}"/>
              </a:ext>
            </a:extLst>
          </p:cNvPr>
          <p:cNvSpPr txBox="1"/>
          <p:nvPr/>
        </p:nvSpPr>
        <p:spPr>
          <a:xfrm>
            <a:off x="5274730" y="3843030"/>
            <a:ext cx="3895618" cy="2246769"/>
          </a:xfrm>
          <a:prstGeom prst="rect">
            <a:avLst/>
          </a:prstGeom>
          <a:noFill/>
        </p:spPr>
        <p:txBody>
          <a:bodyPr wrap="none" rtlCol="0">
            <a:spAutoFit/>
          </a:bodyPr>
          <a:lstStyle/>
          <a:p>
            <a:r>
              <a:rPr kumimoji="1" lang="en-US" altLang="zh-CN" sz="2800" dirty="0"/>
              <a:t>3. Sensitivity Analyses</a:t>
            </a:r>
          </a:p>
          <a:p>
            <a:endParaRPr kumimoji="1" lang="en-US" altLang="zh-CN" sz="2800" dirty="0"/>
          </a:p>
          <a:p>
            <a:r>
              <a:rPr kumimoji="1" lang="en-US" altLang="zh-CN" sz="2800" dirty="0"/>
              <a:t>4. Stratification Analyses</a:t>
            </a:r>
          </a:p>
          <a:p>
            <a:endParaRPr kumimoji="1" lang="en-US" altLang="zh-CN" sz="2800" dirty="0"/>
          </a:p>
          <a:p>
            <a:r>
              <a:rPr kumimoji="1" lang="en-US" altLang="zh-CN" sz="2800" dirty="0"/>
              <a:t>5. Mechanism Analyses</a:t>
            </a:r>
          </a:p>
        </p:txBody>
      </p:sp>
    </p:spTree>
    <p:extLst>
      <p:ext uri="{BB962C8B-B14F-4D97-AF65-F5344CB8AC3E}">
        <p14:creationId xmlns:p14="http://schemas.microsoft.com/office/powerpoint/2010/main" val="6281470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1B9825-EF8C-8289-3B79-183C17F7F805}"/>
              </a:ext>
            </a:extLst>
          </p:cNvPr>
          <p:cNvSpPr>
            <a:spLocks noGrp="1"/>
          </p:cNvSpPr>
          <p:nvPr>
            <p:ph type="title"/>
          </p:nvPr>
        </p:nvSpPr>
        <p:spPr/>
        <p:txBody>
          <a:bodyPr/>
          <a:lstStyle/>
          <a:p>
            <a:r>
              <a:rPr kumimoji="1" lang="en-US" altLang="zh-CN" dirty="0"/>
              <a:t>1. A way to understand Model Selection for beginners: model types </a:t>
            </a:r>
            <a:endParaRPr kumimoji="1" lang="zh-CN" altLang="en-US" dirty="0"/>
          </a:p>
        </p:txBody>
      </p:sp>
      <p:pic>
        <p:nvPicPr>
          <p:cNvPr id="11" name="图片 10">
            <a:extLst>
              <a:ext uri="{FF2B5EF4-FFF2-40B4-BE49-F238E27FC236}">
                <a16:creationId xmlns:a16="http://schemas.microsoft.com/office/drawing/2014/main" id="{6FF9E790-F7D7-9546-5CB9-80C9B44F8D6D}"/>
              </a:ext>
            </a:extLst>
          </p:cNvPr>
          <p:cNvPicPr>
            <a:picLocks noChangeAspect="1"/>
          </p:cNvPicPr>
          <p:nvPr/>
        </p:nvPicPr>
        <p:blipFill>
          <a:blip r:embed="rId2"/>
          <a:stretch>
            <a:fillRect/>
          </a:stretch>
        </p:blipFill>
        <p:spPr>
          <a:xfrm>
            <a:off x="2207683" y="1765300"/>
            <a:ext cx="8223250" cy="4463305"/>
          </a:xfrm>
          <a:prstGeom prst="rect">
            <a:avLst/>
          </a:prstGeom>
        </p:spPr>
      </p:pic>
    </p:spTree>
    <p:extLst>
      <p:ext uri="{BB962C8B-B14F-4D97-AF65-F5344CB8AC3E}">
        <p14:creationId xmlns:p14="http://schemas.microsoft.com/office/powerpoint/2010/main" val="919057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01BABA-3EEB-AC69-4881-BF674354555B}"/>
              </a:ext>
            </a:extLst>
          </p:cNvPr>
          <p:cNvSpPr>
            <a:spLocks noGrp="1"/>
          </p:cNvSpPr>
          <p:nvPr>
            <p:ph type="title"/>
          </p:nvPr>
        </p:nvSpPr>
        <p:spPr/>
        <p:txBody>
          <a:bodyPr>
            <a:normAutofit fontScale="90000"/>
          </a:bodyPr>
          <a:lstStyle/>
          <a:p>
            <a:r>
              <a:rPr kumimoji="1" lang="en-US" altLang="zh-CN" dirty="0"/>
              <a:t>1. A way to understand Model Selection for beginners: within a certain type– using DID family as an example</a:t>
            </a:r>
            <a:endParaRPr kumimoji="1" lang="zh-CN" altLang="en-US" dirty="0"/>
          </a:p>
        </p:txBody>
      </p:sp>
      <p:pic>
        <p:nvPicPr>
          <p:cNvPr id="15" name="图片 14" descr="图示&#10;&#10;描述已自动生成">
            <a:extLst>
              <a:ext uri="{FF2B5EF4-FFF2-40B4-BE49-F238E27FC236}">
                <a16:creationId xmlns:a16="http://schemas.microsoft.com/office/drawing/2014/main" id="{67C4582C-AF25-0443-84D5-E04A26F92533}"/>
              </a:ext>
            </a:extLst>
          </p:cNvPr>
          <p:cNvPicPr>
            <a:picLocks noChangeAspect="1"/>
          </p:cNvPicPr>
          <p:nvPr/>
        </p:nvPicPr>
        <p:blipFill>
          <a:blip r:embed="rId2"/>
          <a:stretch>
            <a:fillRect/>
          </a:stretch>
        </p:blipFill>
        <p:spPr>
          <a:xfrm>
            <a:off x="982134" y="2156646"/>
            <a:ext cx="10459669" cy="3939355"/>
          </a:xfrm>
          <a:prstGeom prst="rect">
            <a:avLst/>
          </a:prstGeom>
        </p:spPr>
      </p:pic>
    </p:spTree>
    <p:extLst>
      <p:ext uri="{BB962C8B-B14F-4D97-AF65-F5344CB8AC3E}">
        <p14:creationId xmlns:p14="http://schemas.microsoft.com/office/powerpoint/2010/main" val="28125938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8FA486-A6B6-3902-0D8D-6D8E99A97D5D}"/>
              </a:ext>
            </a:extLst>
          </p:cNvPr>
          <p:cNvSpPr>
            <a:spLocks noGrp="1"/>
          </p:cNvSpPr>
          <p:nvPr>
            <p:ph type="title"/>
          </p:nvPr>
        </p:nvSpPr>
        <p:spPr/>
        <p:txBody>
          <a:bodyPr>
            <a:noAutofit/>
          </a:bodyPr>
          <a:lstStyle/>
          <a:p>
            <a:r>
              <a:rPr kumimoji="1" lang="en" altLang="zh-CN" sz="2800" dirty="0"/>
              <a:t>2. Adjust model by confounder:</a:t>
            </a:r>
            <a:br>
              <a:rPr kumimoji="1" lang="en" altLang="zh-CN" sz="2800" dirty="0"/>
            </a:br>
            <a:r>
              <a:rPr kumimoji="1" lang="en" altLang="zh-CN" sz="2800" dirty="0"/>
              <a:t>Common situations that determine whether you should control or condition a variable.</a:t>
            </a:r>
            <a:endParaRPr kumimoji="1" lang="zh-CN" altLang="en-US" sz="2800" dirty="0"/>
          </a:p>
        </p:txBody>
      </p:sp>
      <p:pic>
        <p:nvPicPr>
          <p:cNvPr id="1026" name="Picture 2">
            <a:extLst>
              <a:ext uri="{FF2B5EF4-FFF2-40B4-BE49-F238E27FC236}">
                <a16:creationId xmlns:a16="http://schemas.microsoft.com/office/drawing/2014/main" id="{B301100C-092D-B947-6428-78718F49DB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5466" y="1884892"/>
            <a:ext cx="9516533" cy="2908243"/>
          </a:xfrm>
          <a:prstGeom prst="rect">
            <a:avLst/>
          </a:prstGeom>
          <a:noFill/>
          <a:extLst>
            <a:ext uri="{909E8E84-426E-40DD-AFC4-6F175D3DCCD1}">
              <a14:hiddenFill xmlns:a14="http://schemas.microsoft.com/office/drawing/2010/main">
                <a:solidFill>
                  <a:srgbClr val="FFFFFF"/>
                </a:solidFill>
              </a14:hiddenFill>
            </a:ext>
          </a:extLst>
        </p:spPr>
      </p:pic>
      <p:sp>
        <p:nvSpPr>
          <p:cNvPr id="4" name="圆角矩形 3">
            <a:extLst>
              <a:ext uri="{FF2B5EF4-FFF2-40B4-BE49-F238E27FC236}">
                <a16:creationId xmlns:a16="http://schemas.microsoft.com/office/drawing/2014/main" id="{1C9529DE-E0CC-1036-7752-DEDCE1AD1955}"/>
              </a:ext>
            </a:extLst>
          </p:cNvPr>
          <p:cNvSpPr/>
          <p:nvPr/>
        </p:nvSpPr>
        <p:spPr>
          <a:xfrm>
            <a:off x="838200" y="1617133"/>
            <a:ext cx="3818467" cy="4038600"/>
          </a:xfrm>
          <a:prstGeom prst="roundRect">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891123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ADBE9A64-75EE-6136-4E93-A44BC566FE25}"/>
              </a:ext>
            </a:extLst>
          </p:cNvPr>
          <p:cNvSpPr>
            <a:spLocks noGrp="1"/>
          </p:cNvSpPr>
          <p:nvPr>
            <p:ph type="title"/>
          </p:nvPr>
        </p:nvSpPr>
        <p:spPr/>
        <p:txBody>
          <a:bodyPr/>
          <a:lstStyle/>
          <a:p>
            <a:r>
              <a:rPr kumimoji="1" lang="en" altLang="zh-CN" sz="4400" dirty="0"/>
              <a:t>2. Adjust model by confounder: </a:t>
            </a:r>
            <a:r>
              <a:rPr lang="en-US" altLang="zh-CN" dirty="0"/>
              <a:t>Unadjusted model and Model Adjusted by confounders </a:t>
            </a:r>
            <a:endParaRPr lang="zh-CN" altLang="en-US" dirty="0"/>
          </a:p>
        </p:txBody>
      </p:sp>
      <p:pic>
        <p:nvPicPr>
          <p:cNvPr id="9" name="图片 8" descr="图示&#10;&#10;描述已自动生成">
            <a:extLst>
              <a:ext uri="{FF2B5EF4-FFF2-40B4-BE49-F238E27FC236}">
                <a16:creationId xmlns:a16="http://schemas.microsoft.com/office/drawing/2014/main" id="{AF193532-5980-B1D5-A970-45309AB3A341}"/>
              </a:ext>
            </a:extLst>
          </p:cNvPr>
          <p:cNvPicPr>
            <a:picLocks noChangeAspect="1"/>
          </p:cNvPicPr>
          <p:nvPr/>
        </p:nvPicPr>
        <p:blipFill>
          <a:blip r:embed="rId2"/>
          <a:stretch>
            <a:fillRect/>
          </a:stretch>
        </p:blipFill>
        <p:spPr>
          <a:xfrm>
            <a:off x="6919244" y="2538071"/>
            <a:ext cx="4572000" cy="2756985"/>
          </a:xfrm>
          <a:prstGeom prst="rect">
            <a:avLst/>
          </a:prstGeom>
        </p:spPr>
      </p:pic>
      <p:pic>
        <p:nvPicPr>
          <p:cNvPr id="12" name="Picture 15" descr="A diagram of a network&#10;&#10;Description automatically generated with medium confidence">
            <a:extLst>
              <a:ext uri="{FF2B5EF4-FFF2-40B4-BE49-F238E27FC236}">
                <a16:creationId xmlns:a16="http://schemas.microsoft.com/office/drawing/2014/main" id="{1A2F96C2-471E-A693-2109-CB012BAC87BD}"/>
              </a:ext>
            </a:extLst>
          </p:cNvPr>
          <p:cNvPicPr>
            <a:picLocks noChangeAspect="1"/>
          </p:cNvPicPr>
          <p:nvPr/>
        </p:nvPicPr>
        <p:blipFill rotWithShape="1">
          <a:blip r:embed="rId3"/>
          <a:srcRect l="7333" t="18461" r="29605" b="25792"/>
          <a:stretch/>
        </p:blipFill>
        <p:spPr>
          <a:xfrm>
            <a:off x="700756" y="2167467"/>
            <a:ext cx="6001562" cy="3259667"/>
          </a:xfrm>
          <a:prstGeom prst="rect">
            <a:avLst/>
          </a:prstGeom>
        </p:spPr>
      </p:pic>
    </p:spTree>
    <p:extLst>
      <p:ext uri="{BB962C8B-B14F-4D97-AF65-F5344CB8AC3E}">
        <p14:creationId xmlns:p14="http://schemas.microsoft.com/office/powerpoint/2010/main" val="195198844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4662</TotalTime>
  <Words>601</Words>
  <Application>Microsoft Macintosh PowerPoint</Application>
  <PresentationFormat>宽屏</PresentationFormat>
  <Paragraphs>59</Paragraphs>
  <Slides>21</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21</vt:i4>
      </vt:variant>
    </vt:vector>
  </HeadingPairs>
  <TitlesOfParts>
    <vt:vector size="28" baseType="lpstr">
      <vt:lpstr>等线</vt:lpstr>
      <vt:lpstr>等线 Light</vt:lpstr>
      <vt:lpstr>微软雅黑</vt:lpstr>
      <vt:lpstr>Arial</vt:lpstr>
      <vt:lpstr>Calibri</vt:lpstr>
      <vt:lpstr>Merriweather Sans</vt:lpstr>
      <vt:lpstr>Office 主题​​</vt:lpstr>
      <vt:lpstr>Overview of Association analyses and causal inference in health study</vt:lpstr>
      <vt:lpstr>PowerPoint 演示文稿</vt:lpstr>
      <vt:lpstr>Causal pathway/Causal Chain in Health Study</vt:lpstr>
      <vt:lpstr>PowerPoint 演示文稿</vt:lpstr>
      <vt:lpstr>Analyses progress</vt:lpstr>
      <vt:lpstr>1. A way to understand Model Selection for beginners: model types </vt:lpstr>
      <vt:lpstr>1. A way to understand Model Selection for beginners: within a certain type– using DID family as an example</vt:lpstr>
      <vt:lpstr>2. Adjust model by confounder: Common situations that determine whether you should control or condition a variable.</vt:lpstr>
      <vt:lpstr>2. Adjust model by confounder: Unadjusted model and Model Adjusted by confounders </vt:lpstr>
      <vt:lpstr>2. Adjust model by confounder: different ways</vt:lpstr>
      <vt:lpstr>2. Adjust model by confounder:  Identify Confounders from prior knowledge</vt:lpstr>
      <vt:lpstr>2. Adjust model by confounder:  Adjust confounders step-by-step</vt:lpstr>
      <vt:lpstr>2. Adjust model by confounder: fixed effect variables</vt:lpstr>
      <vt:lpstr>3. Sensitivity Analyses/Robustness check</vt:lpstr>
      <vt:lpstr>3. Sensitivity Analyses/Robustness check example</vt:lpstr>
      <vt:lpstr>4. Stratification analyses/Heterogeneity analysis</vt:lpstr>
      <vt:lpstr>4. Stratification analyses/Heterogeneity analysis</vt:lpstr>
      <vt:lpstr>4. Stratification analyses</vt:lpstr>
      <vt:lpstr>4. Heterogeneity analysis</vt:lpstr>
      <vt:lpstr>4. Stratification analyses+Heterogeneity analysis</vt:lpstr>
      <vt:lpstr>*5. Mechanism Analyses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Xurui Jin</dc:creator>
  <cp:lastModifiedBy>Xian Zhang</cp:lastModifiedBy>
  <cp:revision>40</cp:revision>
  <dcterms:created xsi:type="dcterms:W3CDTF">2021-08-05T23:55:23Z</dcterms:created>
  <dcterms:modified xsi:type="dcterms:W3CDTF">2024-06-06T18:20:40Z</dcterms:modified>
</cp:coreProperties>
</file>

<file path=docProps/thumbnail.jpeg>
</file>